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57" r:id="rId3"/>
    <p:sldId id="266" r:id="rId4"/>
    <p:sldId id="267" r:id="rId5"/>
    <p:sldId id="259" r:id="rId6"/>
    <p:sldId id="260" r:id="rId7"/>
    <p:sldId id="263" r:id="rId8"/>
    <p:sldId id="261" r:id="rId9"/>
    <p:sldId id="262" r:id="rId10"/>
    <p:sldId id="264" r:id="rId11"/>
    <p:sldId id="273" r:id="rId12"/>
    <p:sldId id="274" r:id="rId13"/>
    <p:sldId id="265" r:id="rId14"/>
    <p:sldId id="289" r:id="rId15"/>
    <p:sldId id="268" r:id="rId16"/>
    <p:sldId id="269" r:id="rId17"/>
    <p:sldId id="270" r:id="rId18"/>
    <p:sldId id="271" r:id="rId19"/>
    <p:sldId id="272" r:id="rId20"/>
    <p:sldId id="275" r:id="rId21"/>
    <p:sldId id="276" r:id="rId22"/>
    <p:sldId id="277" r:id="rId23"/>
    <p:sldId id="279" r:id="rId24"/>
    <p:sldId id="278" r:id="rId25"/>
    <p:sldId id="280" r:id="rId26"/>
    <p:sldId id="281" r:id="rId27"/>
    <p:sldId id="282" r:id="rId28"/>
    <p:sldId id="283" r:id="rId29"/>
    <p:sldId id="284" r:id="rId30"/>
    <p:sldId id="285" r:id="rId31"/>
    <p:sldId id="287" r:id="rId32"/>
    <p:sldId id="286" r:id="rId33"/>
    <p:sldId id="288" r:id="rId3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2085"/>
    <a:srgbClr val="DEBED7"/>
    <a:srgbClr val="893754"/>
    <a:srgbClr val="4472C4"/>
    <a:srgbClr val="00B0F0"/>
    <a:srgbClr val="ED7D31"/>
    <a:srgbClr val="16F2BE"/>
    <a:srgbClr val="3BC6CD"/>
    <a:srgbClr val="29AFDF"/>
    <a:srgbClr val="A478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754" autoAdjust="0"/>
  </p:normalViewPr>
  <p:slideViewPr>
    <p:cSldViewPr snapToGrid="0">
      <p:cViewPr varScale="1">
        <p:scale>
          <a:sx n="83" d="100"/>
          <a:sy n="83" d="100"/>
        </p:scale>
        <p:origin x="1577"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27T23:20:09.471" v="1" actId="114"/>
      <pc:docMkLst>
        <pc:docMk/>
      </pc:docMkLst>
      <pc:sldChg chg="modNotesTx">
        <pc:chgData name="Heidi Schneider" userId="d04c962a-8450-4fd9-b1ff-442e3d3ea2e5" providerId="ADAL" clId="{79EDD41D-44E5-4D84-BEB9-F58F110BBF61}" dt="2025-10-27T23:20:09.471" v="1" actId="114"/>
        <pc:sldMkLst>
          <pc:docMk/>
          <pc:sldMk cId="3916352432" sldId="2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DA7FAD8-4D4A-4D42-939B-6E31C5E52D9B}" type="datetimeFigureOut">
              <a:rPr lang="en-US" smtClean="0"/>
              <a:t>10/27/2025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295F041-BC62-4578-857C-2AE9791A072E}" type="slidenum">
              <a:rPr lang="en-US" smtClean="0"/>
              <a:t>‹#›</a:t>
            </a:fld>
            <a:endParaRPr lang="en-US"/>
          </a:p>
        </p:txBody>
      </p:sp>
    </p:spTree>
    <p:extLst>
      <p:ext uri="{BB962C8B-B14F-4D97-AF65-F5344CB8AC3E}">
        <p14:creationId xmlns:p14="http://schemas.microsoft.com/office/powerpoint/2010/main" val="4075675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this training is to provide a foundation level understanding of the various GDOT offices and GDOT organization structure. Part 1 reviews the executive management organization and roles as well as the standard organization of each general office.</a:t>
            </a:r>
          </a:p>
          <a:p>
            <a:endParaRPr lang="en-US" dirty="0"/>
          </a:p>
          <a:p>
            <a:r>
              <a:rPr lang="en-US" dirty="0"/>
              <a:t>Training Time: 30 min</a:t>
            </a:r>
          </a:p>
        </p:txBody>
      </p:sp>
      <p:sp>
        <p:nvSpPr>
          <p:cNvPr id="4" name="Slide Number Placeholder 3"/>
          <p:cNvSpPr>
            <a:spLocks noGrp="1"/>
          </p:cNvSpPr>
          <p:nvPr>
            <p:ph type="sldNum" sz="quarter" idx="5"/>
          </p:nvPr>
        </p:nvSpPr>
        <p:spPr/>
        <p:txBody>
          <a:bodyPr/>
          <a:lstStyle/>
          <a:p>
            <a:fld id="{C295F041-BC62-4578-857C-2AE9791A072E}" type="slidenum">
              <a:rPr lang="en-US" smtClean="0"/>
              <a:t>1</a:t>
            </a:fld>
            <a:endParaRPr lang="en-US"/>
          </a:p>
        </p:txBody>
      </p:sp>
    </p:spTree>
    <p:extLst>
      <p:ext uri="{BB962C8B-B14F-4D97-AF65-F5344CB8AC3E}">
        <p14:creationId xmlns:p14="http://schemas.microsoft.com/office/powerpoint/2010/main" val="3539578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t>
            </a:r>
            <a:r>
              <a:rPr lang="en-US" dirty="0" err="1"/>
              <a:t>Jannine</a:t>
            </a:r>
            <a:r>
              <a:rPr lang="en-US" dirty="0"/>
              <a:t> Miller is the senior executive of the Division of Planning.</a:t>
            </a:r>
          </a:p>
          <a:p>
            <a:endParaRPr lang="en-US" dirty="0"/>
          </a:p>
          <a:p>
            <a:r>
              <a:rPr lang="en-US" dirty="0"/>
              <a:t>Click 2 – The Division of Planning manages the statewide transportation planning process. In other words, this division plans which projects will be programmed and what year the project will be to move forward with design and construction. </a:t>
            </a:r>
          </a:p>
          <a:p>
            <a:endParaRPr lang="en-US" dirty="0"/>
          </a:p>
          <a:p>
            <a:r>
              <a:rPr lang="en-US" dirty="0"/>
              <a:t>Click 3 – The reporting structure is different for this division. She reports directly to the Governor but also has a responsibility to provide information to the Commissioner related to projects that are being planned for GDOT to deliver for construction.</a:t>
            </a:r>
          </a:p>
          <a:p>
            <a:endParaRPr lang="en-US" dirty="0"/>
          </a:p>
        </p:txBody>
      </p:sp>
      <p:sp>
        <p:nvSpPr>
          <p:cNvPr id="4" name="Slide Number Placeholder 3"/>
          <p:cNvSpPr>
            <a:spLocks noGrp="1"/>
          </p:cNvSpPr>
          <p:nvPr>
            <p:ph type="sldNum" sz="quarter" idx="5"/>
          </p:nvPr>
        </p:nvSpPr>
        <p:spPr/>
        <p:txBody>
          <a:bodyPr/>
          <a:lstStyle/>
          <a:p>
            <a:fld id="{C295F041-BC62-4578-857C-2AE9791A072E}" type="slidenum">
              <a:rPr lang="en-US" smtClean="0"/>
              <a:t>10</a:t>
            </a:fld>
            <a:endParaRPr lang="en-US"/>
          </a:p>
        </p:txBody>
      </p:sp>
    </p:spTree>
    <p:extLst>
      <p:ext uri="{BB962C8B-B14F-4D97-AF65-F5344CB8AC3E}">
        <p14:creationId xmlns:p14="http://schemas.microsoft.com/office/powerpoint/2010/main" val="1927289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previously stated, the division of engineering, division of permit &amp; operations, program delivery and the office of engineering services report to the chief engineer. There are a few other divisions and programs that report to the chief engineer. However, this chart is focused on the main divisions and offices that OPD engages with on projects. </a:t>
            </a:r>
          </a:p>
        </p:txBody>
      </p:sp>
      <p:sp>
        <p:nvSpPr>
          <p:cNvPr id="4" name="Slide Number Placeholder 3"/>
          <p:cNvSpPr>
            <a:spLocks noGrp="1"/>
          </p:cNvSpPr>
          <p:nvPr>
            <p:ph type="sldNum" sz="quarter" idx="5"/>
          </p:nvPr>
        </p:nvSpPr>
        <p:spPr/>
        <p:txBody>
          <a:bodyPr/>
          <a:lstStyle/>
          <a:p>
            <a:fld id="{C295F041-BC62-4578-857C-2AE9791A072E}" type="slidenum">
              <a:rPr lang="en-US" smtClean="0"/>
              <a:t>11</a:t>
            </a:fld>
            <a:endParaRPr lang="en-US"/>
          </a:p>
        </p:txBody>
      </p:sp>
    </p:spTree>
    <p:extLst>
      <p:ext uri="{BB962C8B-B14F-4D97-AF65-F5344CB8AC3E}">
        <p14:creationId xmlns:p14="http://schemas.microsoft.com/office/powerpoint/2010/main" val="3878591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Albert Shelby is the head of Program Delivery. Three GDOT offices report to Program Delivery: Office of Program Delivery (OPD), Office of Program Control (OPC), and Office of TIA. </a:t>
            </a:r>
          </a:p>
        </p:txBody>
      </p:sp>
      <p:sp>
        <p:nvSpPr>
          <p:cNvPr id="4" name="Slide Number Placeholder 3"/>
          <p:cNvSpPr>
            <a:spLocks noGrp="1"/>
          </p:cNvSpPr>
          <p:nvPr>
            <p:ph type="sldNum" sz="quarter" idx="5"/>
          </p:nvPr>
        </p:nvSpPr>
        <p:spPr/>
        <p:txBody>
          <a:bodyPr/>
          <a:lstStyle/>
          <a:p>
            <a:fld id="{C295F041-BC62-4578-857C-2AE9791A072E}" type="slidenum">
              <a:rPr lang="en-US" smtClean="0"/>
              <a:t>12</a:t>
            </a:fld>
            <a:endParaRPr lang="en-US"/>
          </a:p>
        </p:txBody>
      </p:sp>
    </p:spTree>
    <p:extLst>
      <p:ext uri="{BB962C8B-B14F-4D97-AF65-F5344CB8AC3E}">
        <p14:creationId xmlns:p14="http://schemas.microsoft.com/office/powerpoint/2010/main" val="1735581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Each GDOT office has an office head. This person is responsible for all of the tasks and decisions that the office will handle.</a:t>
            </a:r>
          </a:p>
          <a:p>
            <a:endParaRPr lang="en-US" dirty="0"/>
          </a:p>
          <a:p>
            <a:r>
              <a:rPr lang="en-US" dirty="0"/>
              <a:t>Click 2 – Offices usually have 2 or more assistant office heads. Some of the responsibilities of the Office Head position may be delegated to the assistant office head.</a:t>
            </a:r>
          </a:p>
          <a:p>
            <a:r>
              <a:rPr lang="en-US" dirty="0"/>
              <a:t>(</a:t>
            </a:r>
            <a:r>
              <a:rPr lang="en-US" i="1" dirty="0"/>
              <a:t>example of the office structure for OPD is on the next slide</a:t>
            </a:r>
            <a:r>
              <a:rPr lang="en-US" dirty="0"/>
              <a:t>)</a:t>
            </a:r>
          </a:p>
          <a:p>
            <a:endParaRPr lang="en-US" dirty="0"/>
          </a:p>
          <a:p>
            <a:r>
              <a:rPr lang="en-US" dirty="0"/>
              <a:t>Click 3 – Each AOH is responsible for specific teams within the office. The team or discipline supervisor is responsible to manage and provide guidance to all individual employees that are assigned to their team. </a:t>
            </a:r>
          </a:p>
        </p:txBody>
      </p:sp>
      <p:sp>
        <p:nvSpPr>
          <p:cNvPr id="4" name="Slide Number Placeholder 3"/>
          <p:cNvSpPr>
            <a:spLocks noGrp="1"/>
          </p:cNvSpPr>
          <p:nvPr>
            <p:ph type="sldNum" sz="quarter" idx="5"/>
          </p:nvPr>
        </p:nvSpPr>
        <p:spPr/>
        <p:txBody>
          <a:bodyPr/>
          <a:lstStyle/>
          <a:p>
            <a:fld id="{C295F041-BC62-4578-857C-2AE9791A072E}" type="slidenum">
              <a:rPr lang="en-US" smtClean="0"/>
              <a:t>13</a:t>
            </a:fld>
            <a:endParaRPr lang="en-US"/>
          </a:p>
        </p:txBody>
      </p:sp>
    </p:spTree>
    <p:extLst>
      <p:ext uri="{BB962C8B-B14F-4D97-AF65-F5344CB8AC3E}">
        <p14:creationId xmlns:p14="http://schemas.microsoft.com/office/powerpoint/2010/main" val="3685444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Kimberly Nesbitt is the office head for OPD. Her title is State Program Delivery Administrator.</a:t>
            </a:r>
          </a:p>
          <a:p>
            <a:endParaRPr lang="en-US" dirty="0"/>
          </a:p>
          <a:p>
            <a:r>
              <a:rPr lang="en-US" dirty="0"/>
              <a:t>Click 2 – OPD has 3 assistant office head positions. The title for this position is Assistant Program Delivery Administrator. Two of the AOH is responsible for teams that are organized by specific GDOT Districts: Cynthia Burney and Charles Robinson. The 3</a:t>
            </a:r>
            <a:r>
              <a:rPr lang="en-US" baseline="30000" dirty="0"/>
              <a:t>rd</a:t>
            </a:r>
            <a:r>
              <a:rPr lang="en-US" dirty="0"/>
              <a:t> AOH is responsible for overseeing the project management consultant contracts and the invoicing for local projects. </a:t>
            </a:r>
          </a:p>
        </p:txBody>
      </p:sp>
      <p:sp>
        <p:nvSpPr>
          <p:cNvPr id="4" name="Slide Number Placeholder 3"/>
          <p:cNvSpPr>
            <a:spLocks noGrp="1"/>
          </p:cNvSpPr>
          <p:nvPr>
            <p:ph type="sldNum" sz="quarter" idx="5"/>
          </p:nvPr>
        </p:nvSpPr>
        <p:spPr/>
        <p:txBody>
          <a:bodyPr/>
          <a:lstStyle/>
          <a:p>
            <a:fld id="{C295F041-BC62-4578-857C-2AE9791A072E}" type="slidenum">
              <a:rPr lang="en-US" smtClean="0"/>
              <a:t>14</a:t>
            </a:fld>
            <a:endParaRPr lang="en-US"/>
          </a:p>
        </p:txBody>
      </p:sp>
    </p:spTree>
    <p:extLst>
      <p:ext uri="{BB962C8B-B14F-4D97-AF65-F5344CB8AC3E}">
        <p14:creationId xmlns:p14="http://schemas.microsoft.com/office/powerpoint/2010/main" val="534051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The team supervisors have the title of Program Manager for specific GDOT Districts. The team members for each District Program Manager are responsible for specific projects that are located within the assigned district. Cleo is not show on this slide because this slide is only representing the internal structure of OPD. </a:t>
            </a:r>
          </a:p>
        </p:txBody>
      </p:sp>
      <p:sp>
        <p:nvSpPr>
          <p:cNvPr id="4" name="Slide Number Placeholder 3"/>
          <p:cNvSpPr>
            <a:spLocks noGrp="1"/>
          </p:cNvSpPr>
          <p:nvPr>
            <p:ph type="sldNum" sz="quarter" idx="5"/>
          </p:nvPr>
        </p:nvSpPr>
        <p:spPr/>
        <p:txBody>
          <a:bodyPr/>
          <a:lstStyle/>
          <a:p>
            <a:fld id="{C295F041-BC62-4578-857C-2AE9791A072E}" type="slidenum">
              <a:rPr lang="en-US" smtClean="0"/>
              <a:t>15</a:t>
            </a:fld>
            <a:endParaRPr lang="en-US"/>
          </a:p>
        </p:txBody>
      </p:sp>
    </p:spTree>
    <p:extLst>
      <p:ext uri="{BB962C8B-B14F-4D97-AF65-F5344CB8AC3E}">
        <p14:creationId xmlns:p14="http://schemas.microsoft.com/office/powerpoint/2010/main" val="1394093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PMs should be familiar with the names of the various Office Heads and Assistant Office Heads, particularly for the offices that OPD interacts often with. GDOT management and communication with management should be given priority and brought to the attention of your supervisor. </a:t>
            </a:r>
          </a:p>
          <a:p>
            <a:endParaRPr lang="en-US" dirty="0"/>
          </a:p>
          <a:p>
            <a:r>
              <a:rPr lang="en-US" dirty="0"/>
              <a:t>Click 2 – If you go to a specific office’s webpage, an organizational chart is available for review. </a:t>
            </a:r>
          </a:p>
        </p:txBody>
      </p:sp>
      <p:sp>
        <p:nvSpPr>
          <p:cNvPr id="4" name="Slide Number Placeholder 3"/>
          <p:cNvSpPr>
            <a:spLocks noGrp="1"/>
          </p:cNvSpPr>
          <p:nvPr>
            <p:ph type="sldNum" sz="quarter" idx="5"/>
          </p:nvPr>
        </p:nvSpPr>
        <p:spPr/>
        <p:txBody>
          <a:bodyPr/>
          <a:lstStyle/>
          <a:p>
            <a:fld id="{C295F041-BC62-4578-857C-2AE9791A072E}" type="slidenum">
              <a:rPr lang="en-US" smtClean="0"/>
              <a:t>16</a:t>
            </a:fld>
            <a:endParaRPr lang="en-US"/>
          </a:p>
        </p:txBody>
      </p:sp>
    </p:spTree>
    <p:extLst>
      <p:ext uri="{BB962C8B-B14F-4D97-AF65-F5344CB8AC3E}">
        <p14:creationId xmlns:p14="http://schemas.microsoft.com/office/powerpoint/2010/main" val="2044421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you are taken to the office’s webpage, click on the organizational chart to see the office’s roster and position titles. </a:t>
            </a:r>
          </a:p>
        </p:txBody>
      </p:sp>
      <p:sp>
        <p:nvSpPr>
          <p:cNvPr id="4" name="Slide Number Placeholder 3"/>
          <p:cNvSpPr>
            <a:spLocks noGrp="1"/>
          </p:cNvSpPr>
          <p:nvPr>
            <p:ph type="sldNum" sz="quarter" idx="5"/>
          </p:nvPr>
        </p:nvSpPr>
        <p:spPr/>
        <p:txBody>
          <a:bodyPr/>
          <a:lstStyle/>
          <a:p>
            <a:fld id="{C295F041-BC62-4578-857C-2AE9791A072E}" type="slidenum">
              <a:rPr lang="en-US" smtClean="0"/>
              <a:t>17</a:t>
            </a:fld>
            <a:endParaRPr lang="en-US"/>
          </a:p>
        </p:txBody>
      </p:sp>
    </p:spTree>
    <p:extLst>
      <p:ext uri="{BB962C8B-B14F-4D97-AF65-F5344CB8AC3E}">
        <p14:creationId xmlns:p14="http://schemas.microsoft.com/office/powerpoint/2010/main" val="1166070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organizational chart for the Office of Engineering Services. This office has the title of State Project Review Engineer listed as the office head position. Each office is comprised of an office head and multiple assistant office heads. For this office, there are 3 assistant office head positions that report to the office head. Each AOH has a different title and responsibilities for Engineering Services.  </a:t>
            </a:r>
          </a:p>
        </p:txBody>
      </p:sp>
      <p:sp>
        <p:nvSpPr>
          <p:cNvPr id="4" name="Slide Number Placeholder 3"/>
          <p:cNvSpPr>
            <a:spLocks noGrp="1"/>
          </p:cNvSpPr>
          <p:nvPr>
            <p:ph type="sldNum" sz="quarter" idx="5"/>
          </p:nvPr>
        </p:nvSpPr>
        <p:spPr/>
        <p:txBody>
          <a:bodyPr/>
          <a:lstStyle/>
          <a:p>
            <a:fld id="{C295F041-BC62-4578-857C-2AE9791A072E}" type="slidenum">
              <a:rPr lang="en-US" smtClean="0"/>
              <a:t>18</a:t>
            </a:fld>
            <a:endParaRPr lang="en-US"/>
          </a:p>
        </p:txBody>
      </p:sp>
    </p:spTree>
    <p:extLst>
      <p:ext uri="{BB962C8B-B14F-4D97-AF65-F5344CB8AC3E}">
        <p14:creationId xmlns:p14="http://schemas.microsoft.com/office/powerpoint/2010/main" val="3298386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Check the date on the organizational chart because sometimes the information for a specific person is not current. </a:t>
            </a:r>
          </a:p>
        </p:txBody>
      </p:sp>
      <p:sp>
        <p:nvSpPr>
          <p:cNvPr id="4" name="Slide Number Placeholder 3"/>
          <p:cNvSpPr>
            <a:spLocks noGrp="1"/>
          </p:cNvSpPr>
          <p:nvPr>
            <p:ph type="sldNum" sz="quarter" idx="5"/>
          </p:nvPr>
        </p:nvSpPr>
        <p:spPr/>
        <p:txBody>
          <a:bodyPr/>
          <a:lstStyle/>
          <a:p>
            <a:fld id="{C295F041-BC62-4578-857C-2AE9791A072E}" type="slidenum">
              <a:rPr lang="en-US" smtClean="0"/>
              <a:t>19</a:t>
            </a:fld>
            <a:endParaRPr lang="en-US"/>
          </a:p>
        </p:txBody>
      </p:sp>
    </p:spTree>
    <p:extLst>
      <p:ext uri="{BB962C8B-B14F-4D97-AF65-F5344CB8AC3E}">
        <p14:creationId xmlns:p14="http://schemas.microsoft.com/office/powerpoint/2010/main" val="3982627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1-5 (Read each bullet point)</a:t>
            </a:r>
          </a:p>
        </p:txBody>
      </p:sp>
      <p:sp>
        <p:nvSpPr>
          <p:cNvPr id="4" name="Slide Number Placeholder 3"/>
          <p:cNvSpPr>
            <a:spLocks noGrp="1"/>
          </p:cNvSpPr>
          <p:nvPr>
            <p:ph type="sldNum" sz="quarter" idx="5"/>
          </p:nvPr>
        </p:nvSpPr>
        <p:spPr/>
        <p:txBody>
          <a:bodyPr/>
          <a:lstStyle/>
          <a:p>
            <a:fld id="{C295F041-BC62-4578-857C-2AE9791A072E}" type="slidenum">
              <a:rPr lang="en-US" smtClean="0"/>
              <a:t>2</a:t>
            </a:fld>
            <a:endParaRPr lang="en-US"/>
          </a:p>
        </p:txBody>
      </p:sp>
    </p:spTree>
    <p:extLst>
      <p:ext uri="{BB962C8B-B14F-4D97-AF65-F5344CB8AC3E}">
        <p14:creationId xmlns:p14="http://schemas.microsoft.com/office/powerpoint/2010/main" val="3350223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To visit the websites of the various GDOT offices, you must be on </a:t>
            </a:r>
            <a:r>
              <a:rPr lang="en-US" dirty="0" err="1"/>
              <a:t>MyGDOT</a:t>
            </a:r>
            <a:r>
              <a:rPr lang="en-US" dirty="0"/>
              <a:t>. </a:t>
            </a:r>
          </a:p>
          <a:p>
            <a:endParaRPr lang="en-US" dirty="0"/>
          </a:p>
          <a:p>
            <a:r>
              <a:rPr lang="en-US" dirty="0"/>
              <a:t>Click 2 – Once you are on </a:t>
            </a:r>
            <a:r>
              <a:rPr lang="en-US" dirty="0" err="1"/>
              <a:t>MyGDOT</a:t>
            </a:r>
            <a:r>
              <a:rPr lang="en-US" dirty="0"/>
              <a:t>, you can select GDOT Offices from the navigation bar on the left side of the screen. This navigation bar will continue to appear as long as you are working within the </a:t>
            </a:r>
            <a:r>
              <a:rPr lang="en-US" dirty="0" err="1"/>
              <a:t>MyGDOT</a:t>
            </a:r>
            <a:r>
              <a:rPr lang="en-US" dirty="0"/>
              <a:t> webpages. </a:t>
            </a:r>
          </a:p>
        </p:txBody>
      </p:sp>
      <p:sp>
        <p:nvSpPr>
          <p:cNvPr id="4" name="Slide Number Placeholder 3"/>
          <p:cNvSpPr>
            <a:spLocks noGrp="1"/>
          </p:cNvSpPr>
          <p:nvPr>
            <p:ph type="sldNum" sz="quarter" idx="5"/>
          </p:nvPr>
        </p:nvSpPr>
        <p:spPr/>
        <p:txBody>
          <a:bodyPr/>
          <a:lstStyle/>
          <a:p>
            <a:fld id="{C295F041-BC62-4578-857C-2AE9791A072E}" type="slidenum">
              <a:rPr lang="en-US" smtClean="0"/>
              <a:t>20</a:t>
            </a:fld>
            <a:endParaRPr lang="en-US"/>
          </a:p>
        </p:txBody>
      </p:sp>
    </p:spTree>
    <p:extLst>
      <p:ext uri="{BB962C8B-B14F-4D97-AF65-F5344CB8AC3E}">
        <p14:creationId xmlns:p14="http://schemas.microsoft.com/office/powerpoint/2010/main" val="3968935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GDOT offices are listed, and each has its own webpage.  (</a:t>
            </a:r>
            <a:r>
              <a:rPr lang="en-US" i="1" dirty="0"/>
              <a:t>slide will transition to the next slide which show the other offices not shown here</a:t>
            </a:r>
            <a:r>
              <a:rPr lang="en-US" dirty="0"/>
              <a:t>)</a:t>
            </a:r>
          </a:p>
        </p:txBody>
      </p:sp>
      <p:sp>
        <p:nvSpPr>
          <p:cNvPr id="4" name="Slide Number Placeholder 3"/>
          <p:cNvSpPr>
            <a:spLocks noGrp="1"/>
          </p:cNvSpPr>
          <p:nvPr>
            <p:ph type="sldNum" sz="quarter" idx="5"/>
          </p:nvPr>
        </p:nvSpPr>
        <p:spPr/>
        <p:txBody>
          <a:bodyPr/>
          <a:lstStyle/>
          <a:p>
            <a:fld id="{C295F041-BC62-4578-857C-2AE9791A072E}" type="slidenum">
              <a:rPr lang="en-US" smtClean="0"/>
              <a:t>21</a:t>
            </a:fld>
            <a:endParaRPr lang="en-US"/>
          </a:p>
        </p:txBody>
      </p:sp>
    </p:spTree>
    <p:extLst>
      <p:ext uri="{BB962C8B-B14F-4D97-AF65-F5344CB8AC3E}">
        <p14:creationId xmlns:p14="http://schemas.microsoft.com/office/powerpoint/2010/main" val="2957041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the link to the office that you would like to visit. </a:t>
            </a:r>
          </a:p>
        </p:txBody>
      </p:sp>
      <p:sp>
        <p:nvSpPr>
          <p:cNvPr id="4" name="Slide Number Placeholder 3"/>
          <p:cNvSpPr>
            <a:spLocks noGrp="1"/>
          </p:cNvSpPr>
          <p:nvPr>
            <p:ph type="sldNum" sz="quarter" idx="5"/>
          </p:nvPr>
        </p:nvSpPr>
        <p:spPr/>
        <p:txBody>
          <a:bodyPr/>
          <a:lstStyle/>
          <a:p>
            <a:fld id="{C295F041-BC62-4578-857C-2AE9791A072E}" type="slidenum">
              <a:rPr lang="en-US" smtClean="0"/>
              <a:t>22</a:t>
            </a:fld>
            <a:endParaRPr lang="en-US"/>
          </a:p>
        </p:txBody>
      </p:sp>
    </p:spTree>
    <p:extLst>
      <p:ext uri="{BB962C8B-B14F-4D97-AF65-F5344CB8AC3E}">
        <p14:creationId xmlns:p14="http://schemas.microsoft.com/office/powerpoint/2010/main" val="172835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The name of the office will be listed at the top of the page. </a:t>
            </a:r>
          </a:p>
          <a:p>
            <a:endParaRPr lang="en-US" dirty="0"/>
          </a:p>
          <a:p>
            <a:r>
              <a:rPr lang="en-US" dirty="0"/>
              <a:t>Click 2 – A description for the responsibilities of the office is always listed at the top of the page. </a:t>
            </a:r>
          </a:p>
          <a:p>
            <a:endParaRPr lang="en-US" dirty="0"/>
          </a:p>
          <a:p>
            <a:r>
              <a:rPr lang="en-US" dirty="0"/>
              <a:t>Click 3 – The first box is always the directory and contains the organizational chart. </a:t>
            </a:r>
          </a:p>
          <a:p>
            <a:endParaRPr lang="en-US" dirty="0"/>
          </a:p>
          <a:p>
            <a:r>
              <a:rPr lang="en-US" dirty="0"/>
              <a:t>Click 4 – A box for resources, guides, documents, etc. is found on the main office page.</a:t>
            </a:r>
          </a:p>
        </p:txBody>
      </p:sp>
      <p:sp>
        <p:nvSpPr>
          <p:cNvPr id="4" name="Slide Number Placeholder 3"/>
          <p:cNvSpPr>
            <a:spLocks noGrp="1"/>
          </p:cNvSpPr>
          <p:nvPr>
            <p:ph type="sldNum" sz="quarter" idx="5"/>
          </p:nvPr>
        </p:nvSpPr>
        <p:spPr/>
        <p:txBody>
          <a:bodyPr/>
          <a:lstStyle/>
          <a:p>
            <a:fld id="{C295F041-BC62-4578-857C-2AE9791A072E}" type="slidenum">
              <a:rPr lang="en-US" smtClean="0"/>
              <a:t>23</a:t>
            </a:fld>
            <a:endParaRPr lang="en-US"/>
          </a:p>
        </p:txBody>
      </p:sp>
    </p:spTree>
    <p:extLst>
      <p:ext uri="{BB962C8B-B14F-4D97-AF65-F5344CB8AC3E}">
        <p14:creationId xmlns:p14="http://schemas.microsoft.com/office/powerpoint/2010/main" val="1764957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On the right side of each office’s webpage is a box with the contact information for the office head and asst. office heads. This information is always current. </a:t>
            </a:r>
          </a:p>
        </p:txBody>
      </p:sp>
      <p:sp>
        <p:nvSpPr>
          <p:cNvPr id="4" name="Slide Number Placeholder 3"/>
          <p:cNvSpPr>
            <a:spLocks noGrp="1"/>
          </p:cNvSpPr>
          <p:nvPr>
            <p:ph type="sldNum" sz="quarter" idx="5"/>
          </p:nvPr>
        </p:nvSpPr>
        <p:spPr/>
        <p:txBody>
          <a:bodyPr/>
          <a:lstStyle/>
          <a:p>
            <a:fld id="{C295F041-BC62-4578-857C-2AE9791A072E}" type="slidenum">
              <a:rPr lang="en-US" smtClean="0"/>
              <a:t>24</a:t>
            </a:fld>
            <a:endParaRPr lang="en-US"/>
          </a:p>
        </p:txBody>
      </p:sp>
    </p:spTree>
    <p:extLst>
      <p:ext uri="{BB962C8B-B14F-4D97-AF65-F5344CB8AC3E}">
        <p14:creationId xmlns:p14="http://schemas.microsoft.com/office/powerpoint/2010/main" val="2006872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Click 1 - When communicating with an office/department head or assistant head or </a:t>
            </a:r>
            <a:r>
              <a:rPr lang="en-US" b="1" dirty="0"/>
              <a:t>higher level of GDOT management</a:t>
            </a:r>
            <a:r>
              <a:rPr lang="en-US" dirty="0"/>
              <a:t>, discuss correspondence with the District Program Manager </a:t>
            </a:r>
            <a:r>
              <a:rPr lang="en-US" b="1" dirty="0"/>
              <a:t>prior </a:t>
            </a:r>
            <a:r>
              <a:rPr lang="en-US" dirty="0"/>
              <a:t>to responding.</a:t>
            </a:r>
          </a:p>
          <a:p>
            <a:pPr defTabSz="931774">
              <a:defRPr/>
            </a:pPr>
            <a:endParaRPr lang="en-US" dirty="0"/>
          </a:p>
          <a:p>
            <a:pPr defTabSz="931774">
              <a:defRPr/>
            </a:pPr>
            <a:r>
              <a:rPr lang="en-US" dirty="0"/>
              <a:t>Click 2 - Include the District Program Manager on any communication with GDOT management.</a:t>
            </a:r>
          </a:p>
          <a:p>
            <a:pPr defTabSz="931774">
              <a:defRPr/>
            </a:pPr>
            <a:endParaRPr lang="en-US" dirty="0"/>
          </a:p>
          <a:p>
            <a:pPr defTabSz="931774">
              <a:defRPr/>
            </a:pPr>
            <a:r>
              <a:rPr lang="en-US" dirty="0"/>
              <a:t>Click 3 - Outside of OPD, </a:t>
            </a:r>
            <a:r>
              <a:rPr lang="en-US" b="1" dirty="0"/>
              <a:t>do not directly contact </a:t>
            </a:r>
            <a:r>
              <a:rPr lang="en-US" dirty="0"/>
              <a:t>a higher level of GDOT manager unless told to do this by the DPM. </a:t>
            </a:r>
          </a:p>
          <a:p>
            <a:pPr defTabSz="931774">
              <a:defRPr/>
            </a:pPr>
            <a:endParaRPr lang="en-US" dirty="0"/>
          </a:p>
          <a:p>
            <a:pPr defTabSz="931774">
              <a:defRPr/>
            </a:pPr>
            <a:endParaRPr lang="en-US" dirty="0"/>
          </a:p>
          <a:p>
            <a:endParaRPr lang="en-US" dirty="0"/>
          </a:p>
        </p:txBody>
      </p:sp>
      <p:sp>
        <p:nvSpPr>
          <p:cNvPr id="4" name="Slide Number Placeholder 3"/>
          <p:cNvSpPr>
            <a:spLocks noGrp="1"/>
          </p:cNvSpPr>
          <p:nvPr>
            <p:ph type="sldNum" sz="quarter" idx="5"/>
          </p:nvPr>
        </p:nvSpPr>
        <p:spPr/>
        <p:txBody>
          <a:bodyPr/>
          <a:lstStyle/>
          <a:p>
            <a:fld id="{C295F041-BC62-4578-857C-2AE9791A072E}" type="slidenum">
              <a:rPr lang="en-US" smtClean="0"/>
              <a:t>25</a:t>
            </a:fld>
            <a:endParaRPr lang="en-US"/>
          </a:p>
        </p:txBody>
      </p:sp>
    </p:spTree>
    <p:extLst>
      <p:ext uri="{BB962C8B-B14F-4D97-AF65-F5344CB8AC3E}">
        <p14:creationId xmlns:p14="http://schemas.microsoft.com/office/powerpoint/2010/main" val="792331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When communicating with anyone inside or outside of GDOT, be professional with both written and spoken communication. This includes using full sentences, proper grammar, and proof reading for typos and misspellings. Also, do not assume that the recipient will know what project or issue you are trying to communicate about. Be sure to include relevant and accurate  information to provide context for the communication.</a:t>
            </a:r>
          </a:p>
          <a:p>
            <a:endParaRPr lang="en-US" dirty="0"/>
          </a:p>
          <a:p>
            <a:r>
              <a:rPr lang="en-US" dirty="0"/>
              <a:t>Click 2 – Do not treat communication related to work as you would social media. Do not include emojis or provide opinions related to a person or project issue. Remember, all forms of communication can be used in court cases, including Teams messages and Outlook emails. </a:t>
            </a:r>
          </a:p>
          <a:p>
            <a:endParaRPr lang="en-US" dirty="0"/>
          </a:p>
        </p:txBody>
      </p:sp>
      <p:sp>
        <p:nvSpPr>
          <p:cNvPr id="4" name="Slide Number Placeholder 3"/>
          <p:cNvSpPr>
            <a:spLocks noGrp="1"/>
          </p:cNvSpPr>
          <p:nvPr>
            <p:ph type="sldNum" sz="quarter" idx="5"/>
          </p:nvPr>
        </p:nvSpPr>
        <p:spPr/>
        <p:txBody>
          <a:bodyPr/>
          <a:lstStyle/>
          <a:p>
            <a:fld id="{C295F041-BC62-4578-857C-2AE9791A072E}" type="slidenum">
              <a:rPr lang="en-US" smtClean="0"/>
              <a:t>26</a:t>
            </a:fld>
            <a:endParaRPr lang="en-US"/>
          </a:p>
        </p:txBody>
      </p:sp>
    </p:spTree>
    <p:extLst>
      <p:ext uri="{BB962C8B-B14F-4D97-AF65-F5344CB8AC3E}">
        <p14:creationId xmlns:p14="http://schemas.microsoft.com/office/powerpoint/2010/main" val="41430014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All coordination with other GDOT offices are to be done by the GDOT PM. The PM is responsible to facilitate the communication and all submissions. The exception to this rule pertains to submissions that go to the Office of Environmental Services. OES prefers that the consultant submits directly to their office. However, the PM should be cc’d on all submissions and subsequent correspondence with OES.</a:t>
            </a:r>
          </a:p>
          <a:p>
            <a:endParaRPr lang="en-US" dirty="0"/>
          </a:p>
          <a:p>
            <a:r>
              <a:rPr lang="en-US" dirty="0"/>
              <a:t>Click 2 – The consultants should not call, email, or provide a submission directly to a GDOT office. As previously stated,  the PM is to handle this.</a:t>
            </a:r>
          </a:p>
          <a:p>
            <a:endParaRPr lang="en-US" dirty="0"/>
          </a:p>
        </p:txBody>
      </p:sp>
      <p:sp>
        <p:nvSpPr>
          <p:cNvPr id="4" name="Slide Number Placeholder 3"/>
          <p:cNvSpPr>
            <a:spLocks noGrp="1"/>
          </p:cNvSpPr>
          <p:nvPr>
            <p:ph type="sldNum" sz="quarter" idx="5"/>
          </p:nvPr>
        </p:nvSpPr>
        <p:spPr/>
        <p:txBody>
          <a:bodyPr/>
          <a:lstStyle/>
          <a:p>
            <a:fld id="{C295F041-BC62-4578-857C-2AE9791A072E}" type="slidenum">
              <a:rPr lang="en-US" smtClean="0"/>
              <a:t>27</a:t>
            </a:fld>
            <a:endParaRPr lang="en-US"/>
          </a:p>
        </p:txBody>
      </p:sp>
    </p:spTree>
    <p:extLst>
      <p:ext uri="{BB962C8B-B14F-4D97-AF65-F5344CB8AC3E}">
        <p14:creationId xmlns:p14="http://schemas.microsoft.com/office/powerpoint/2010/main" val="3651542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B</a:t>
            </a:r>
          </a:p>
        </p:txBody>
      </p:sp>
      <p:sp>
        <p:nvSpPr>
          <p:cNvPr id="4" name="Slide Number Placeholder 3"/>
          <p:cNvSpPr>
            <a:spLocks noGrp="1"/>
          </p:cNvSpPr>
          <p:nvPr>
            <p:ph type="sldNum" sz="quarter" idx="5"/>
          </p:nvPr>
        </p:nvSpPr>
        <p:spPr/>
        <p:txBody>
          <a:bodyPr/>
          <a:lstStyle/>
          <a:p>
            <a:fld id="{C295F041-BC62-4578-857C-2AE9791A072E}" type="slidenum">
              <a:rPr lang="en-US" smtClean="0"/>
              <a:t>28</a:t>
            </a:fld>
            <a:endParaRPr lang="en-US"/>
          </a:p>
        </p:txBody>
      </p:sp>
    </p:spTree>
    <p:extLst>
      <p:ext uri="{BB962C8B-B14F-4D97-AF65-F5344CB8AC3E}">
        <p14:creationId xmlns:p14="http://schemas.microsoft.com/office/powerpoint/2010/main" val="3654674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Answer: C</a:t>
            </a:r>
          </a:p>
        </p:txBody>
      </p:sp>
      <p:sp>
        <p:nvSpPr>
          <p:cNvPr id="4" name="Slide Number Placeholder 3"/>
          <p:cNvSpPr>
            <a:spLocks noGrp="1"/>
          </p:cNvSpPr>
          <p:nvPr>
            <p:ph type="sldNum" sz="quarter" idx="5"/>
          </p:nvPr>
        </p:nvSpPr>
        <p:spPr/>
        <p:txBody>
          <a:bodyPr/>
          <a:lstStyle/>
          <a:p>
            <a:fld id="{C295F041-BC62-4578-857C-2AE9791A072E}" type="slidenum">
              <a:rPr lang="en-US" smtClean="0"/>
              <a:t>29</a:t>
            </a:fld>
            <a:endParaRPr lang="en-US"/>
          </a:p>
        </p:txBody>
      </p:sp>
    </p:spTree>
    <p:extLst>
      <p:ext uri="{BB962C8B-B14F-4D97-AF65-F5344CB8AC3E}">
        <p14:creationId xmlns:p14="http://schemas.microsoft.com/office/powerpoint/2010/main" val="3901256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pops up the words “plans, constructs, maintains, and improves”) </a:t>
            </a:r>
            <a:r>
              <a:rPr lang="en-US" dirty="0"/>
              <a:t>Those words apply to Georgia’s bridges &amp; roads as well as federal interstates and US highways located with in the state.</a:t>
            </a:r>
          </a:p>
          <a:p>
            <a:endParaRPr lang="en-US" dirty="0"/>
          </a:p>
          <a:p>
            <a:r>
              <a:rPr lang="en-US" dirty="0"/>
              <a:t>Click 2 – GDOT also provides planning and financial support for (</a:t>
            </a:r>
            <a:r>
              <a:rPr lang="en-US" i="1" dirty="0"/>
              <a:t>pops up the words “rail transit, airports, and air safety planning.”)</a:t>
            </a:r>
          </a:p>
        </p:txBody>
      </p:sp>
      <p:sp>
        <p:nvSpPr>
          <p:cNvPr id="4" name="Slide Number Placeholder 3"/>
          <p:cNvSpPr>
            <a:spLocks noGrp="1"/>
          </p:cNvSpPr>
          <p:nvPr>
            <p:ph type="sldNum" sz="quarter" idx="5"/>
          </p:nvPr>
        </p:nvSpPr>
        <p:spPr/>
        <p:txBody>
          <a:bodyPr/>
          <a:lstStyle/>
          <a:p>
            <a:fld id="{C295F041-BC62-4578-857C-2AE9791A072E}" type="slidenum">
              <a:rPr lang="en-US" smtClean="0"/>
              <a:t>3</a:t>
            </a:fld>
            <a:endParaRPr lang="en-US"/>
          </a:p>
        </p:txBody>
      </p:sp>
    </p:spTree>
    <p:extLst>
      <p:ext uri="{BB962C8B-B14F-4D97-AF65-F5344CB8AC3E}">
        <p14:creationId xmlns:p14="http://schemas.microsoft.com/office/powerpoint/2010/main" val="1646834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True</a:t>
            </a:r>
          </a:p>
        </p:txBody>
      </p:sp>
      <p:sp>
        <p:nvSpPr>
          <p:cNvPr id="4" name="Slide Number Placeholder 3"/>
          <p:cNvSpPr>
            <a:spLocks noGrp="1"/>
          </p:cNvSpPr>
          <p:nvPr>
            <p:ph type="sldNum" sz="quarter" idx="5"/>
          </p:nvPr>
        </p:nvSpPr>
        <p:spPr/>
        <p:txBody>
          <a:bodyPr/>
          <a:lstStyle/>
          <a:p>
            <a:fld id="{C295F041-BC62-4578-857C-2AE9791A072E}" type="slidenum">
              <a:rPr lang="en-US" smtClean="0"/>
              <a:t>30</a:t>
            </a:fld>
            <a:endParaRPr lang="en-US"/>
          </a:p>
        </p:txBody>
      </p:sp>
    </p:spTree>
    <p:extLst>
      <p:ext uri="{BB962C8B-B14F-4D97-AF65-F5344CB8AC3E}">
        <p14:creationId xmlns:p14="http://schemas.microsoft.com/office/powerpoint/2010/main" val="42552232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False</a:t>
            </a:r>
          </a:p>
        </p:txBody>
      </p:sp>
      <p:sp>
        <p:nvSpPr>
          <p:cNvPr id="4" name="Slide Number Placeholder 3"/>
          <p:cNvSpPr>
            <a:spLocks noGrp="1"/>
          </p:cNvSpPr>
          <p:nvPr>
            <p:ph type="sldNum" sz="quarter" idx="5"/>
          </p:nvPr>
        </p:nvSpPr>
        <p:spPr/>
        <p:txBody>
          <a:bodyPr/>
          <a:lstStyle/>
          <a:p>
            <a:fld id="{C295F041-BC62-4578-857C-2AE9791A072E}" type="slidenum">
              <a:rPr lang="en-US" smtClean="0"/>
              <a:t>31</a:t>
            </a:fld>
            <a:endParaRPr lang="en-US"/>
          </a:p>
        </p:txBody>
      </p:sp>
    </p:spTree>
    <p:extLst>
      <p:ext uri="{BB962C8B-B14F-4D97-AF65-F5344CB8AC3E}">
        <p14:creationId xmlns:p14="http://schemas.microsoft.com/office/powerpoint/2010/main" val="2317777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D</a:t>
            </a:r>
          </a:p>
        </p:txBody>
      </p:sp>
      <p:sp>
        <p:nvSpPr>
          <p:cNvPr id="4" name="Slide Number Placeholder 3"/>
          <p:cNvSpPr>
            <a:spLocks noGrp="1"/>
          </p:cNvSpPr>
          <p:nvPr>
            <p:ph type="sldNum" sz="quarter" idx="5"/>
          </p:nvPr>
        </p:nvSpPr>
        <p:spPr/>
        <p:txBody>
          <a:bodyPr/>
          <a:lstStyle/>
          <a:p>
            <a:fld id="{C295F041-BC62-4578-857C-2AE9791A072E}" type="slidenum">
              <a:rPr lang="en-US" smtClean="0"/>
              <a:t>32</a:t>
            </a:fld>
            <a:endParaRPr lang="en-US"/>
          </a:p>
        </p:txBody>
      </p:sp>
    </p:spTree>
    <p:extLst>
      <p:ext uri="{BB962C8B-B14F-4D97-AF65-F5344CB8AC3E}">
        <p14:creationId xmlns:p14="http://schemas.microsoft.com/office/powerpoint/2010/main" val="3103188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5F041-BC62-4578-857C-2AE9791A072E}" type="slidenum">
              <a:rPr lang="en-US" smtClean="0"/>
              <a:t>33</a:t>
            </a:fld>
            <a:endParaRPr lang="en-US"/>
          </a:p>
        </p:txBody>
      </p:sp>
    </p:spTree>
    <p:extLst>
      <p:ext uri="{BB962C8B-B14F-4D97-AF65-F5344CB8AC3E}">
        <p14:creationId xmlns:p14="http://schemas.microsoft.com/office/powerpoint/2010/main" val="1973391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GDOT is responsible for waterways and ports that can be used for the transport of goods. The major port in Georgia are the ports in Savannah and Brunswick. These ports together with other intercoastal waterways are gateways to the world. </a:t>
            </a:r>
          </a:p>
          <a:p>
            <a:endParaRPr lang="en-US" dirty="0"/>
          </a:p>
          <a:p>
            <a:r>
              <a:rPr lang="en-US" dirty="0"/>
              <a:t>Click 2 – GDOT also provides administrative support for the state road &amp; tollway authority and the Georgia rail passenger authority. </a:t>
            </a:r>
          </a:p>
        </p:txBody>
      </p:sp>
      <p:sp>
        <p:nvSpPr>
          <p:cNvPr id="4" name="Slide Number Placeholder 3"/>
          <p:cNvSpPr>
            <a:spLocks noGrp="1"/>
          </p:cNvSpPr>
          <p:nvPr>
            <p:ph type="sldNum" sz="quarter" idx="5"/>
          </p:nvPr>
        </p:nvSpPr>
        <p:spPr/>
        <p:txBody>
          <a:bodyPr/>
          <a:lstStyle/>
          <a:p>
            <a:fld id="{C295F041-BC62-4578-857C-2AE9791A072E}" type="slidenum">
              <a:rPr lang="en-US" smtClean="0"/>
              <a:t>4</a:t>
            </a:fld>
            <a:endParaRPr lang="en-US"/>
          </a:p>
        </p:txBody>
      </p:sp>
    </p:spTree>
    <p:extLst>
      <p:ext uri="{BB962C8B-B14F-4D97-AF65-F5344CB8AC3E}">
        <p14:creationId xmlns:p14="http://schemas.microsoft.com/office/powerpoint/2010/main" val="4035412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for GDOT to be able to effectively manage and support all of these modes of transportation and support services, GDOT (aka the Department) has developed a specific organization structure. The next few slides will provide a high-level understanding of the GDOT executive management structure which the Office of Program Delivery will either report to or interact with. (The roles of each of these positions will be on the next several slides.)</a:t>
            </a:r>
          </a:p>
        </p:txBody>
      </p:sp>
      <p:sp>
        <p:nvSpPr>
          <p:cNvPr id="4" name="Slide Number Placeholder 3"/>
          <p:cNvSpPr>
            <a:spLocks noGrp="1"/>
          </p:cNvSpPr>
          <p:nvPr>
            <p:ph type="sldNum" sz="quarter" idx="5"/>
          </p:nvPr>
        </p:nvSpPr>
        <p:spPr/>
        <p:txBody>
          <a:bodyPr/>
          <a:lstStyle/>
          <a:p>
            <a:fld id="{C295F041-BC62-4578-857C-2AE9791A072E}" type="slidenum">
              <a:rPr lang="en-US" smtClean="0"/>
              <a:t>5</a:t>
            </a:fld>
            <a:endParaRPr lang="en-US"/>
          </a:p>
        </p:txBody>
      </p:sp>
    </p:spTree>
    <p:extLst>
      <p:ext uri="{BB962C8B-B14F-4D97-AF65-F5344CB8AC3E}">
        <p14:creationId xmlns:p14="http://schemas.microsoft.com/office/powerpoint/2010/main" val="3918399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Russell McMurray is the GDOT Commissioner. It is important to recognize his name. OPD must always prioritize any communication or reporting if the Commissioner is involved.</a:t>
            </a:r>
          </a:p>
          <a:p>
            <a:endParaRPr lang="en-US" dirty="0"/>
          </a:p>
          <a:p>
            <a:r>
              <a:rPr lang="en-US" dirty="0"/>
              <a:t>Click 2 – It is the Commissioner’s responsibility to set the vision and direction for GDOT. OPD is one of the two the offices that must deliver projects per the vision and direction of the Department. </a:t>
            </a:r>
          </a:p>
          <a:p>
            <a:endParaRPr lang="en-US" dirty="0"/>
          </a:p>
          <a:p>
            <a:r>
              <a:rPr lang="en-US" dirty="0"/>
              <a:t>Click 3 – The commissioner is also responsible for managing a multi-billion dollar budget. As PMs, it is important that the budget is monitored and that projects are delivered on schedule. Both of these items have an effect on the Commissioner’s ability to manage GDOT’s budget.</a:t>
            </a:r>
          </a:p>
        </p:txBody>
      </p:sp>
      <p:sp>
        <p:nvSpPr>
          <p:cNvPr id="4" name="Slide Number Placeholder 3"/>
          <p:cNvSpPr>
            <a:spLocks noGrp="1"/>
          </p:cNvSpPr>
          <p:nvPr>
            <p:ph type="sldNum" sz="quarter" idx="5"/>
          </p:nvPr>
        </p:nvSpPr>
        <p:spPr/>
        <p:txBody>
          <a:bodyPr/>
          <a:lstStyle/>
          <a:p>
            <a:fld id="{C295F041-BC62-4578-857C-2AE9791A072E}" type="slidenum">
              <a:rPr lang="en-US" smtClean="0"/>
              <a:t>6</a:t>
            </a:fld>
            <a:endParaRPr lang="en-US"/>
          </a:p>
        </p:txBody>
      </p:sp>
    </p:spTree>
    <p:extLst>
      <p:ext uri="{BB962C8B-B14F-4D97-AF65-F5344CB8AC3E}">
        <p14:creationId xmlns:p14="http://schemas.microsoft.com/office/powerpoint/2010/main" val="157656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t>
            </a:r>
            <a:r>
              <a:rPr lang="en-US"/>
              <a:t>Andrew Heath is </a:t>
            </a:r>
            <a:r>
              <a:rPr lang="en-US" dirty="0"/>
              <a:t>the Deputy Commissioner.</a:t>
            </a:r>
          </a:p>
          <a:p>
            <a:endParaRPr lang="en-US" dirty="0"/>
          </a:p>
          <a:p>
            <a:r>
              <a:rPr lang="en-US" dirty="0"/>
              <a:t>Click 2 – He is responsible for supporting the Commissioner. </a:t>
            </a:r>
          </a:p>
          <a:p>
            <a:endParaRPr lang="en-US" dirty="0"/>
          </a:p>
          <a:p>
            <a:r>
              <a:rPr lang="en-US" dirty="0"/>
              <a:t>Click 3 – On behalf of the Department, he oversees communications, IT, procurement, GDOT Districts, general counsel, and local grants. </a:t>
            </a:r>
          </a:p>
        </p:txBody>
      </p:sp>
      <p:sp>
        <p:nvSpPr>
          <p:cNvPr id="4" name="Slide Number Placeholder 3"/>
          <p:cNvSpPr>
            <a:spLocks noGrp="1"/>
          </p:cNvSpPr>
          <p:nvPr>
            <p:ph type="sldNum" sz="quarter" idx="5"/>
          </p:nvPr>
        </p:nvSpPr>
        <p:spPr/>
        <p:txBody>
          <a:bodyPr/>
          <a:lstStyle/>
          <a:p>
            <a:fld id="{C295F041-BC62-4578-857C-2AE9791A072E}" type="slidenum">
              <a:rPr lang="en-US" smtClean="0"/>
              <a:t>7</a:t>
            </a:fld>
            <a:endParaRPr lang="en-US"/>
          </a:p>
        </p:txBody>
      </p:sp>
    </p:spTree>
    <p:extLst>
      <p:ext uri="{BB962C8B-B14F-4D97-AF65-F5344CB8AC3E}">
        <p14:creationId xmlns:p14="http://schemas.microsoft.com/office/powerpoint/2010/main" val="1165244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Meg Pirkle is the Chief Engineer. She is the first woman to hold this position for the state of Georgia.</a:t>
            </a:r>
          </a:p>
          <a:p>
            <a:endParaRPr lang="en-US" dirty="0"/>
          </a:p>
          <a:p>
            <a:r>
              <a:rPr lang="en-US" dirty="0"/>
              <a:t>Click 2 – The Chief Engineer oversees engineering services, the divisions of construction, engineering, intermodal, program delivery, permits and operations. The Office of Program Delivery (OPD) reports to the Chief Engineer.</a:t>
            </a:r>
          </a:p>
          <a:p>
            <a:endParaRPr lang="en-US" dirty="0"/>
          </a:p>
          <a:p>
            <a:r>
              <a:rPr lang="en-US" dirty="0"/>
              <a:t>Click 3 – Projects that are designed by GDOT must have the plans approved by the Chief Engineer. The Chief is the final signature required on all cover sheets for the plan sets. </a:t>
            </a:r>
          </a:p>
        </p:txBody>
      </p:sp>
      <p:sp>
        <p:nvSpPr>
          <p:cNvPr id="4" name="Slide Number Placeholder 3"/>
          <p:cNvSpPr>
            <a:spLocks noGrp="1"/>
          </p:cNvSpPr>
          <p:nvPr>
            <p:ph type="sldNum" sz="quarter" idx="5"/>
          </p:nvPr>
        </p:nvSpPr>
        <p:spPr/>
        <p:txBody>
          <a:bodyPr/>
          <a:lstStyle/>
          <a:p>
            <a:fld id="{C295F041-BC62-4578-857C-2AE9791A072E}" type="slidenum">
              <a:rPr lang="en-US" smtClean="0"/>
              <a:t>8</a:t>
            </a:fld>
            <a:endParaRPr lang="en-US"/>
          </a:p>
        </p:txBody>
      </p:sp>
    </p:spTree>
    <p:extLst>
      <p:ext uri="{BB962C8B-B14F-4D97-AF65-F5344CB8AC3E}">
        <p14:creationId xmlns:p14="http://schemas.microsoft.com/office/powerpoint/2010/main" val="427105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Angela Whitworth is the treasurer for GDOT.</a:t>
            </a:r>
          </a:p>
          <a:p>
            <a:endParaRPr lang="en-US" dirty="0"/>
          </a:p>
          <a:p>
            <a:r>
              <a:rPr lang="en-US" dirty="0"/>
              <a:t>Click 2 – This role is the COO for the Department. She also oversees the financial division for GDOT.</a:t>
            </a:r>
          </a:p>
          <a:p>
            <a:endParaRPr lang="en-US" dirty="0"/>
          </a:p>
          <a:p>
            <a:r>
              <a:rPr lang="en-US" dirty="0"/>
              <a:t>Click 3 – The treasurer develops and maintains the Department’s operating budget. When funds are requested or transferred between in-house and contract accounts on a specific project, the treasurer is the final person to approve this. As the PM, it is important to recognize the treasurer’s name. When determine the status of requested funds for a project, the PM will know if the request has been approved if her name is has “approved” listed beside it in in the 1625 system.  </a:t>
            </a:r>
          </a:p>
        </p:txBody>
      </p:sp>
      <p:sp>
        <p:nvSpPr>
          <p:cNvPr id="4" name="Slide Number Placeholder 3"/>
          <p:cNvSpPr>
            <a:spLocks noGrp="1"/>
          </p:cNvSpPr>
          <p:nvPr>
            <p:ph type="sldNum" sz="quarter" idx="5"/>
          </p:nvPr>
        </p:nvSpPr>
        <p:spPr/>
        <p:txBody>
          <a:bodyPr/>
          <a:lstStyle/>
          <a:p>
            <a:fld id="{C295F041-BC62-4578-857C-2AE9791A072E}" type="slidenum">
              <a:rPr lang="en-US" smtClean="0"/>
              <a:t>9</a:t>
            </a:fld>
            <a:endParaRPr lang="en-US"/>
          </a:p>
        </p:txBody>
      </p:sp>
    </p:spTree>
    <p:extLst>
      <p:ext uri="{BB962C8B-B14F-4D97-AF65-F5344CB8AC3E}">
        <p14:creationId xmlns:p14="http://schemas.microsoft.com/office/powerpoint/2010/main" val="205107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9C6E1B1-4343-4BCC-83AF-CE8182538D9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384318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6E1B1-4343-4BCC-83AF-CE8182538D9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2488327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6E1B1-4343-4BCC-83AF-CE8182538D9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2204274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6E1B1-4343-4BCC-83AF-CE8182538D9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3470659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C6E1B1-4343-4BCC-83AF-CE8182538D9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3815737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C6E1B1-4343-4BCC-83AF-CE8182538D92}"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1841041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9C6E1B1-4343-4BCC-83AF-CE8182538D92}" type="datetimeFigureOut">
              <a:rPr lang="en-US" smtClean="0"/>
              <a:t>10/27/2025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800564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9C6E1B1-4343-4BCC-83AF-CE8182538D92}"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2455364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6E1B1-4343-4BCC-83AF-CE8182538D92}"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103453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C6E1B1-4343-4BCC-83AF-CE8182538D92}"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306410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C6E1B1-4343-4BCC-83AF-CE8182538D92}"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B6C8A-6EF3-483C-B363-3E031631BB0F}" type="slidenum">
              <a:rPr lang="en-US" smtClean="0"/>
              <a:t>‹#›</a:t>
            </a:fld>
            <a:endParaRPr lang="en-US"/>
          </a:p>
        </p:txBody>
      </p:sp>
    </p:spTree>
    <p:extLst>
      <p:ext uri="{BB962C8B-B14F-4D97-AF65-F5344CB8AC3E}">
        <p14:creationId xmlns:p14="http://schemas.microsoft.com/office/powerpoint/2010/main" val="1986269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6E1B1-4343-4BCC-83AF-CE8182538D92}" type="datetimeFigureOut">
              <a:rPr lang="en-US" smtClean="0"/>
              <a:t>10/27/2025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FB6C8A-6EF3-483C-B363-3E031631BB0F}" type="slidenum">
              <a:rPr lang="en-US" smtClean="0"/>
              <a:t>‹#›</a:t>
            </a:fld>
            <a:endParaRPr lang="en-US"/>
          </a:p>
        </p:txBody>
      </p:sp>
    </p:spTree>
    <p:extLst>
      <p:ext uri="{BB962C8B-B14F-4D97-AF65-F5344CB8AC3E}">
        <p14:creationId xmlns:p14="http://schemas.microsoft.com/office/powerpoint/2010/main" val="42025680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 name="Picture 19">
            <a:extLst>
              <a:ext uri="{FF2B5EF4-FFF2-40B4-BE49-F238E27FC236}">
                <a16:creationId xmlns:a16="http://schemas.microsoft.com/office/drawing/2014/main" id="{87DEE7B6-F1A0-4702-3C4A-3170C178E254}"/>
              </a:ext>
            </a:extLst>
          </p:cNvPr>
          <p:cNvPicPr>
            <a:picLocks noChangeAspect="1"/>
          </p:cNvPicPr>
          <p:nvPr/>
        </p:nvPicPr>
        <p:blipFill>
          <a:blip r:embed="rId3"/>
          <a:srcRect l="871" r="1" b="1"/>
          <a:stretch>
            <a:fillRect/>
          </a:stretch>
        </p:blipFill>
        <p:spPr>
          <a:xfrm>
            <a:off x="-1504" y="1282"/>
            <a:ext cx="12191980" cy="6856718"/>
          </a:xfrm>
          <a:prstGeom prst="rect">
            <a:avLst/>
          </a:prstGeom>
        </p:spPr>
      </p:pic>
    </p:spTree>
    <p:extLst>
      <p:ext uri="{BB962C8B-B14F-4D97-AF65-F5344CB8AC3E}">
        <p14:creationId xmlns:p14="http://schemas.microsoft.com/office/powerpoint/2010/main" val="1350128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89B8EE89-3CDC-B710-096C-226C5D5FB5A2}"/>
              </a:ext>
            </a:extLst>
          </p:cNvPr>
          <p:cNvSpPr>
            <a:spLocks noGrp="1"/>
          </p:cNvSpPr>
          <p:nvPr>
            <p:ph type="title"/>
          </p:nvPr>
        </p:nvSpPr>
        <p:spPr>
          <a:xfrm>
            <a:off x="479394" y="1070800"/>
            <a:ext cx="3939688" cy="5583126"/>
          </a:xfrm>
        </p:spPr>
        <p:txBody>
          <a:bodyPr>
            <a:normAutofit/>
          </a:bodyPr>
          <a:lstStyle/>
          <a:p>
            <a:pPr algn="r"/>
            <a:r>
              <a:rPr lang="en-US" sz="5000" dirty="0"/>
              <a:t>Division of Planning</a:t>
            </a: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1C36C63-7681-8A99-CBEE-626D949123AE}"/>
              </a:ext>
            </a:extLst>
          </p:cNvPr>
          <p:cNvGrpSpPr/>
          <p:nvPr/>
        </p:nvGrpSpPr>
        <p:grpSpPr>
          <a:xfrm>
            <a:off x="5108535" y="1071482"/>
            <a:ext cx="6245265" cy="1596566"/>
            <a:chOff x="5108535" y="1071482"/>
            <a:chExt cx="6245265" cy="1596566"/>
          </a:xfrm>
        </p:grpSpPr>
        <p:sp>
          <p:nvSpPr>
            <p:cNvPr id="4" name="Rectangle: Rounded Corners 3">
              <a:extLst>
                <a:ext uri="{FF2B5EF4-FFF2-40B4-BE49-F238E27FC236}">
                  <a16:creationId xmlns:a16="http://schemas.microsoft.com/office/drawing/2014/main" id="{AAA48D6E-F75C-5D0E-BCC3-95B8DDFCA6CB}"/>
                </a:ext>
              </a:extLst>
            </p:cNvPr>
            <p:cNvSpPr/>
            <p:nvPr/>
          </p:nvSpPr>
          <p:spPr>
            <a:xfrm>
              <a:off x="5108535" y="1071482"/>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Rectangle 5" descr="Captain">
              <a:extLst>
                <a:ext uri="{FF2B5EF4-FFF2-40B4-BE49-F238E27FC236}">
                  <a16:creationId xmlns:a16="http://schemas.microsoft.com/office/drawing/2014/main" id="{BBC0EA68-38CD-8AA7-7DF6-21EB52B11684}"/>
                </a:ext>
              </a:extLst>
            </p:cNvPr>
            <p:cNvSpPr/>
            <p:nvPr/>
          </p:nvSpPr>
          <p:spPr>
            <a:xfrm>
              <a:off x="5591496" y="1419558"/>
              <a:ext cx="878111" cy="87811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DC176D43-3CAD-72F0-9A22-8D416EE8A4F6}"/>
                </a:ext>
              </a:extLst>
            </p:cNvPr>
            <p:cNvSpPr/>
            <p:nvPr/>
          </p:nvSpPr>
          <p:spPr>
            <a:xfrm>
              <a:off x="6952569" y="1071482"/>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err="1"/>
                <a:t>Jannine</a:t>
              </a:r>
              <a:r>
                <a:rPr lang="en-US" sz="2800" kern="1200" dirty="0"/>
                <a:t> Miller is the Senior Executive</a:t>
              </a:r>
            </a:p>
          </p:txBody>
        </p:sp>
      </p:grpSp>
      <p:grpSp>
        <p:nvGrpSpPr>
          <p:cNvPr id="21" name="Group 20">
            <a:extLst>
              <a:ext uri="{FF2B5EF4-FFF2-40B4-BE49-F238E27FC236}">
                <a16:creationId xmlns:a16="http://schemas.microsoft.com/office/drawing/2014/main" id="{ABD4C38B-ED31-3FD9-3026-C488DA11DE5C}"/>
              </a:ext>
            </a:extLst>
          </p:cNvPr>
          <p:cNvGrpSpPr/>
          <p:nvPr/>
        </p:nvGrpSpPr>
        <p:grpSpPr>
          <a:xfrm>
            <a:off x="5108534" y="2912346"/>
            <a:ext cx="6245265" cy="1906254"/>
            <a:chOff x="5108534" y="2912346"/>
            <a:chExt cx="6245265" cy="1906254"/>
          </a:xfrm>
        </p:grpSpPr>
        <p:sp>
          <p:nvSpPr>
            <p:cNvPr id="8" name="Rectangle: Rounded Corners 7">
              <a:extLst>
                <a:ext uri="{FF2B5EF4-FFF2-40B4-BE49-F238E27FC236}">
                  <a16:creationId xmlns:a16="http://schemas.microsoft.com/office/drawing/2014/main" id="{D363D64B-C380-ED05-E471-A652F01DA36F}"/>
                </a:ext>
              </a:extLst>
            </p:cNvPr>
            <p:cNvSpPr/>
            <p:nvPr/>
          </p:nvSpPr>
          <p:spPr>
            <a:xfrm>
              <a:off x="5108534" y="2912346"/>
              <a:ext cx="6245265" cy="1906254"/>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EECD0A8D-9C96-4A01-35C2-82FBB735C3FC}"/>
                </a:ext>
              </a:extLst>
            </p:cNvPr>
            <p:cNvSpPr/>
            <p:nvPr/>
          </p:nvSpPr>
          <p:spPr>
            <a:xfrm>
              <a:off x="6952568" y="2912346"/>
              <a:ext cx="4401230" cy="1906254"/>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Manages the statewide transportation planning process for Georgia</a:t>
              </a:r>
            </a:p>
          </p:txBody>
        </p:sp>
        <p:pic>
          <p:nvPicPr>
            <p:cNvPr id="5" name="Graphic 4" descr="Clipboard with solid fill">
              <a:extLst>
                <a:ext uri="{FF2B5EF4-FFF2-40B4-BE49-F238E27FC236}">
                  <a16:creationId xmlns:a16="http://schemas.microsoft.com/office/drawing/2014/main" id="{26F33031-C8D0-9FAE-C835-4E2C7C1ECC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5207" y="3405163"/>
              <a:ext cx="914400" cy="914400"/>
            </a:xfrm>
            <a:prstGeom prst="rect">
              <a:avLst/>
            </a:prstGeom>
          </p:spPr>
        </p:pic>
      </p:grpSp>
      <p:grpSp>
        <p:nvGrpSpPr>
          <p:cNvPr id="22" name="Group 21">
            <a:extLst>
              <a:ext uri="{FF2B5EF4-FFF2-40B4-BE49-F238E27FC236}">
                <a16:creationId xmlns:a16="http://schemas.microsoft.com/office/drawing/2014/main" id="{D11D5C1F-680E-2AB9-6C92-5F5D91898F50}"/>
              </a:ext>
            </a:extLst>
          </p:cNvPr>
          <p:cNvGrpSpPr/>
          <p:nvPr/>
        </p:nvGrpSpPr>
        <p:grpSpPr>
          <a:xfrm>
            <a:off x="5108535" y="5062898"/>
            <a:ext cx="6245265" cy="1596566"/>
            <a:chOff x="5108535" y="5062898"/>
            <a:chExt cx="6245265" cy="1596566"/>
          </a:xfrm>
        </p:grpSpPr>
        <p:grpSp>
          <p:nvGrpSpPr>
            <p:cNvPr id="18" name="Group 17">
              <a:extLst>
                <a:ext uri="{FF2B5EF4-FFF2-40B4-BE49-F238E27FC236}">
                  <a16:creationId xmlns:a16="http://schemas.microsoft.com/office/drawing/2014/main" id="{D40A1BDB-602E-189C-3F1C-E31AF35FAA8E}"/>
                </a:ext>
              </a:extLst>
            </p:cNvPr>
            <p:cNvGrpSpPr/>
            <p:nvPr/>
          </p:nvGrpSpPr>
          <p:grpSpPr>
            <a:xfrm>
              <a:off x="5108535" y="5062898"/>
              <a:ext cx="6245265" cy="1596566"/>
              <a:chOff x="5108535" y="5062898"/>
              <a:chExt cx="6245265" cy="1596566"/>
            </a:xfrm>
          </p:grpSpPr>
          <p:sp>
            <p:nvSpPr>
              <p:cNvPr id="13" name="Rectangle: Rounded Corners 12">
                <a:extLst>
                  <a:ext uri="{FF2B5EF4-FFF2-40B4-BE49-F238E27FC236}">
                    <a16:creationId xmlns:a16="http://schemas.microsoft.com/office/drawing/2014/main" id="{C0526CC7-25A9-0D58-C642-261E21CD3ED4}"/>
                  </a:ext>
                </a:extLst>
              </p:cNvPr>
              <p:cNvSpPr/>
              <p:nvPr/>
            </p:nvSpPr>
            <p:spPr>
              <a:xfrm>
                <a:off x="5108535" y="5062898"/>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5" name="Freeform: Shape 14">
                <a:extLst>
                  <a:ext uri="{FF2B5EF4-FFF2-40B4-BE49-F238E27FC236}">
                    <a16:creationId xmlns:a16="http://schemas.microsoft.com/office/drawing/2014/main" id="{5D1365E7-76AF-2BE3-848A-01DCAD5D023A}"/>
                  </a:ext>
                </a:extLst>
              </p:cNvPr>
              <p:cNvSpPr/>
              <p:nvPr/>
            </p:nvSpPr>
            <p:spPr>
              <a:xfrm>
                <a:off x="6952569" y="5062898"/>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dirty="0"/>
                  <a:t>Reports to the Governor but also provides information to the Commissioner</a:t>
                </a:r>
                <a:endParaRPr lang="en-US" sz="2800" kern="1200" dirty="0"/>
              </a:p>
            </p:txBody>
          </p:sp>
        </p:grpSp>
        <p:pic>
          <p:nvPicPr>
            <p:cNvPr id="20" name="Graphic 19" descr="Hierarchy with solid fill">
              <a:extLst>
                <a:ext uri="{FF2B5EF4-FFF2-40B4-BE49-F238E27FC236}">
                  <a16:creationId xmlns:a16="http://schemas.microsoft.com/office/drawing/2014/main" id="{14A2313C-A7A1-BD16-BC3C-F76A4A986A2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57688" y="5385256"/>
              <a:ext cx="914400" cy="914400"/>
            </a:xfrm>
            <a:prstGeom prst="rect">
              <a:avLst/>
            </a:prstGeom>
          </p:spPr>
        </p:pic>
      </p:grpSp>
    </p:spTree>
    <p:extLst>
      <p:ext uri="{BB962C8B-B14F-4D97-AF65-F5344CB8AC3E}">
        <p14:creationId xmlns:p14="http://schemas.microsoft.com/office/powerpoint/2010/main" val="55770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1E5155C-701E-59BF-BC9F-BFB65DD0A5BA}"/>
              </a:ext>
            </a:extLst>
          </p:cNvPr>
          <p:cNvSpPr>
            <a:spLocks noGrp="1"/>
          </p:cNvSpPr>
          <p:nvPr>
            <p:ph type="title"/>
          </p:nvPr>
        </p:nvSpPr>
        <p:spPr>
          <a:xfrm>
            <a:off x="880499" y="-156383"/>
            <a:ext cx="10431001" cy="1325563"/>
          </a:xfrm>
        </p:spPr>
        <p:txBody>
          <a:bodyPr vert="horz" lIns="91440" tIns="45720" rIns="91440" bIns="45720" rtlCol="0" anchor="ctr">
            <a:normAutofit fontScale="90000"/>
          </a:bodyPr>
          <a:lstStyle/>
          <a:p>
            <a:pPr algn="ctr"/>
            <a:r>
              <a:rPr lang="en-US" sz="6800" kern="1200" dirty="0">
                <a:latin typeface="+mj-lt"/>
                <a:ea typeface="+mj-ea"/>
                <a:cs typeface="+mj-cs"/>
              </a:rPr>
              <a:t>GDOT </a:t>
            </a:r>
            <a:r>
              <a:rPr lang="en-US" sz="6800" dirty="0"/>
              <a:t>Organizational </a:t>
            </a:r>
            <a:r>
              <a:rPr lang="en-US" sz="6800" kern="1200" dirty="0">
                <a:latin typeface="+mj-lt"/>
                <a:ea typeface="+mj-ea"/>
                <a:cs typeface="+mj-cs"/>
              </a:rPr>
              <a:t>Structure</a:t>
            </a:r>
          </a:p>
        </p:txBody>
      </p:sp>
      <p:sp>
        <p:nvSpPr>
          <p:cNvPr id="21" name="TextBox 20">
            <a:extLst>
              <a:ext uri="{FF2B5EF4-FFF2-40B4-BE49-F238E27FC236}">
                <a16:creationId xmlns:a16="http://schemas.microsoft.com/office/drawing/2014/main" id="{460388D6-A21C-F9F4-814D-ACCD5B79F1E1}"/>
              </a:ext>
            </a:extLst>
          </p:cNvPr>
          <p:cNvSpPr txBox="1"/>
          <p:nvPr/>
        </p:nvSpPr>
        <p:spPr>
          <a:xfrm>
            <a:off x="1024319" y="2624803"/>
            <a:ext cx="3570622" cy="830997"/>
          </a:xfrm>
          <a:prstGeom prst="rect">
            <a:avLst/>
          </a:prstGeom>
          <a:solidFill>
            <a:schemeClr val="accent1">
              <a:lumMod val="40000"/>
              <a:lumOff val="60000"/>
            </a:schemeClr>
          </a:solidFill>
        </p:spPr>
        <p:txBody>
          <a:bodyPr wrap="square" rtlCol="0">
            <a:spAutoFit/>
          </a:bodyPr>
          <a:lstStyle/>
          <a:p>
            <a:pPr algn="ctr"/>
            <a:r>
              <a:rPr lang="en-US" sz="2400" b="1" dirty="0"/>
              <a:t>Deputy Chief Engineer</a:t>
            </a:r>
          </a:p>
          <a:p>
            <a:pPr algn="ctr"/>
            <a:r>
              <a:rPr lang="en-US" sz="2400" dirty="0"/>
              <a:t>John Hibbard</a:t>
            </a:r>
          </a:p>
        </p:txBody>
      </p:sp>
      <p:sp>
        <p:nvSpPr>
          <p:cNvPr id="23" name="TextBox 22">
            <a:extLst>
              <a:ext uri="{FF2B5EF4-FFF2-40B4-BE49-F238E27FC236}">
                <a16:creationId xmlns:a16="http://schemas.microsoft.com/office/drawing/2014/main" id="{3503EB77-EE81-1DA7-8B19-9E90B5FE9CFA}"/>
              </a:ext>
            </a:extLst>
          </p:cNvPr>
          <p:cNvSpPr txBox="1"/>
          <p:nvPr/>
        </p:nvSpPr>
        <p:spPr>
          <a:xfrm>
            <a:off x="4758198" y="1082952"/>
            <a:ext cx="2391159" cy="830997"/>
          </a:xfrm>
          <a:prstGeom prst="rect">
            <a:avLst/>
          </a:prstGeom>
          <a:solidFill>
            <a:srgbClr val="FFC000"/>
          </a:solidFill>
        </p:spPr>
        <p:txBody>
          <a:bodyPr wrap="square" rtlCol="0">
            <a:spAutoFit/>
          </a:bodyPr>
          <a:lstStyle/>
          <a:p>
            <a:pPr algn="ctr"/>
            <a:r>
              <a:rPr lang="en-US" sz="2400" b="1" dirty="0"/>
              <a:t>Chief Engineer</a:t>
            </a:r>
          </a:p>
          <a:p>
            <a:pPr algn="ctr"/>
            <a:r>
              <a:rPr lang="en-US" sz="2400" dirty="0"/>
              <a:t>Meg Pirkle</a:t>
            </a:r>
          </a:p>
        </p:txBody>
      </p:sp>
      <p:sp>
        <p:nvSpPr>
          <p:cNvPr id="25" name="TextBox 24">
            <a:extLst>
              <a:ext uri="{FF2B5EF4-FFF2-40B4-BE49-F238E27FC236}">
                <a16:creationId xmlns:a16="http://schemas.microsoft.com/office/drawing/2014/main" id="{066056D3-6259-6710-D46E-6E5E69391D2E}"/>
              </a:ext>
            </a:extLst>
          </p:cNvPr>
          <p:cNvSpPr txBox="1"/>
          <p:nvPr/>
        </p:nvSpPr>
        <p:spPr>
          <a:xfrm>
            <a:off x="201969" y="3856805"/>
            <a:ext cx="1978321" cy="1569660"/>
          </a:xfrm>
          <a:prstGeom prst="rect">
            <a:avLst/>
          </a:prstGeom>
          <a:solidFill>
            <a:schemeClr val="accent1">
              <a:lumMod val="40000"/>
              <a:lumOff val="60000"/>
            </a:schemeClr>
          </a:solidFill>
        </p:spPr>
        <p:txBody>
          <a:bodyPr wrap="square" rtlCol="0">
            <a:spAutoFit/>
          </a:bodyPr>
          <a:lstStyle/>
          <a:p>
            <a:pPr algn="ctr"/>
            <a:r>
              <a:rPr lang="en-US" sz="2400" b="1" dirty="0"/>
              <a:t>Division of Engineering</a:t>
            </a:r>
          </a:p>
          <a:p>
            <a:pPr algn="ctr"/>
            <a:r>
              <a:rPr lang="en-US" sz="2400" dirty="0"/>
              <a:t>Christopher Rudd</a:t>
            </a:r>
          </a:p>
        </p:txBody>
      </p:sp>
      <p:sp>
        <p:nvSpPr>
          <p:cNvPr id="26" name="TextBox 25">
            <a:extLst>
              <a:ext uri="{FF2B5EF4-FFF2-40B4-BE49-F238E27FC236}">
                <a16:creationId xmlns:a16="http://schemas.microsoft.com/office/drawing/2014/main" id="{201C65B2-9A83-D289-3FDF-5C226F953A51}"/>
              </a:ext>
            </a:extLst>
          </p:cNvPr>
          <p:cNvSpPr txBox="1"/>
          <p:nvPr/>
        </p:nvSpPr>
        <p:spPr>
          <a:xfrm>
            <a:off x="8873899" y="3781385"/>
            <a:ext cx="2391159" cy="830997"/>
          </a:xfrm>
          <a:prstGeom prst="rect">
            <a:avLst/>
          </a:prstGeom>
          <a:solidFill>
            <a:srgbClr val="FFC000"/>
          </a:solidFill>
        </p:spPr>
        <p:txBody>
          <a:bodyPr wrap="square" rtlCol="0">
            <a:spAutoFit/>
          </a:bodyPr>
          <a:lstStyle/>
          <a:p>
            <a:pPr algn="ctr"/>
            <a:r>
              <a:rPr lang="en-US" sz="2400" b="1" dirty="0"/>
              <a:t>Program Delivery</a:t>
            </a:r>
          </a:p>
          <a:p>
            <a:pPr algn="ctr"/>
            <a:r>
              <a:rPr lang="en-US" sz="2400" dirty="0"/>
              <a:t>Albert Shelby</a:t>
            </a:r>
          </a:p>
        </p:txBody>
      </p:sp>
      <p:cxnSp>
        <p:nvCxnSpPr>
          <p:cNvPr id="27" name="Straight Connector 26">
            <a:extLst>
              <a:ext uri="{FF2B5EF4-FFF2-40B4-BE49-F238E27FC236}">
                <a16:creationId xmlns:a16="http://schemas.microsoft.com/office/drawing/2014/main" id="{C726CECB-0185-1B9D-63A5-3B6A0677FFCB}"/>
              </a:ext>
            </a:extLst>
          </p:cNvPr>
          <p:cNvCxnSpPr>
            <a:cxnSpLocks/>
          </p:cNvCxnSpPr>
          <p:nvPr/>
        </p:nvCxnSpPr>
        <p:spPr>
          <a:xfrm>
            <a:off x="1024319" y="3616706"/>
            <a:ext cx="4126838"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81F2CBA8-0E8A-1268-8626-16D443B1509F}"/>
              </a:ext>
            </a:extLst>
          </p:cNvPr>
          <p:cNvCxnSpPr>
            <a:cxnSpLocks/>
          </p:cNvCxnSpPr>
          <p:nvPr/>
        </p:nvCxnSpPr>
        <p:spPr>
          <a:xfrm flipV="1">
            <a:off x="2967051" y="3616706"/>
            <a:ext cx="0" cy="2400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A0E5E9E-CC16-8F86-0368-54ACAEFB44E4}"/>
              </a:ext>
            </a:extLst>
          </p:cNvPr>
          <p:cNvCxnSpPr>
            <a:cxnSpLocks/>
          </p:cNvCxnSpPr>
          <p:nvPr/>
        </p:nvCxnSpPr>
        <p:spPr>
          <a:xfrm>
            <a:off x="5953777" y="1906254"/>
            <a:ext cx="0" cy="489743"/>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id="{6311D072-2CFC-B300-1312-2B7E8F247E60}"/>
              </a:ext>
            </a:extLst>
          </p:cNvPr>
          <p:cNvSpPr txBox="1"/>
          <p:nvPr/>
        </p:nvSpPr>
        <p:spPr>
          <a:xfrm>
            <a:off x="7966765" y="2530103"/>
            <a:ext cx="3298293" cy="830997"/>
          </a:xfrm>
          <a:prstGeom prst="rect">
            <a:avLst/>
          </a:prstGeom>
          <a:solidFill>
            <a:srgbClr val="FFC000"/>
          </a:solidFill>
        </p:spPr>
        <p:txBody>
          <a:bodyPr wrap="square" rtlCol="0">
            <a:spAutoFit/>
          </a:bodyPr>
          <a:lstStyle/>
          <a:p>
            <a:pPr algn="ctr"/>
            <a:r>
              <a:rPr lang="en-US" sz="2400" b="1" dirty="0"/>
              <a:t>Deputy Chief Engineer</a:t>
            </a:r>
          </a:p>
          <a:p>
            <a:pPr algn="ctr"/>
            <a:r>
              <a:rPr lang="en-US" sz="2400" dirty="0"/>
              <a:t>Marc Mastronardi</a:t>
            </a:r>
          </a:p>
        </p:txBody>
      </p:sp>
      <p:cxnSp>
        <p:nvCxnSpPr>
          <p:cNvPr id="31" name="Straight Connector 30">
            <a:extLst>
              <a:ext uri="{FF2B5EF4-FFF2-40B4-BE49-F238E27FC236}">
                <a16:creationId xmlns:a16="http://schemas.microsoft.com/office/drawing/2014/main" id="{0A0C4BD5-9029-3269-7A75-B51CFEC02EF6}"/>
              </a:ext>
            </a:extLst>
          </p:cNvPr>
          <p:cNvCxnSpPr>
            <a:cxnSpLocks/>
          </p:cNvCxnSpPr>
          <p:nvPr/>
        </p:nvCxnSpPr>
        <p:spPr>
          <a:xfrm>
            <a:off x="1486552" y="2392145"/>
            <a:ext cx="0" cy="244872"/>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2" name="Straight Connector 31">
            <a:extLst>
              <a:ext uri="{FF2B5EF4-FFF2-40B4-BE49-F238E27FC236}">
                <a16:creationId xmlns:a16="http://schemas.microsoft.com/office/drawing/2014/main" id="{F6753EB5-5103-3143-1E77-F75E6A26146F}"/>
              </a:ext>
            </a:extLst>
          </p:cNvPr>
          <p:cNvCxnSpPr>
            <a:cxnSpLocks/>
          </p:cNvCxnSpPr>
          <p:nvPr/>
        </p:nvCxnSpPr>
        <p:spPr>
          <a:xfrm>
            <a:off x="2762902" y="3455800"/>
            <a:ext cx="0" cy="140543"/>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1B68E1B1-14E3-2A4F-9CED-9AB172085E88}"/>
              </a:ext>
            </a:extLst>
          </p:cNvPr>
          <p:cNvCxnSpPr>
            <a:cxnSpLocks/>
          </p:cNvCxnSpPr>
          <p:nvPr/>
        </p:nvCxnSpPr>
        <p:spPr>
          <a:xfrm>
            <a:off x="1024438" y="3616706"/>
            <a:ext cx="0" cy="240099"/>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4A53C2A6-B03F-9FDD-5F8C-B48ABF6E136F}"/>
              </a:ext>
            </a:extLst>
          </p:cNvPr>
          <p:cNvCxnSpPr>
            <a:cxnSpLocks/>
          </p:cNvCxnSpPr>
          <p:nvPr/>
        </p:nvCxnSpPr>
        <p:spPr>
          <a:xfrm>
            <a:off x="5151157" y="3616706"/>
            <a:ext cx="0" cy="240099"/>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5" name="Straight Connector 34">
            <a:extLst>
              <a:ext uri="{FF2B5EF4-FFF2-40B4-BE49-F238E27FC236}">
                <a16:creationId xmlns:a16="http://schemas.microsoft.com/office/drawing/2014/main" id="{FF366038-E1FE-A367-EF37-83194CC3EF48}"/>
              </a:ext>
            </a:extLst>
          </p:cNvPr>
          <p:cNvCxnSpPr>
            <a:cxnSpLocks/>
          </p:cNvCxnSpPr>
          <p:nvPr/>
        </p:nvCxnSpPr>
        <p:spPr>
          <a:xfrm>
            <a:off x="6733093" y="3616706"/>
            <a:ext cx="4061358"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6" name="Straight Connector 35">
            <a:extLst>
              <a:ext uri="{FF2B5EF4-FFF2-40B4-BE49-F238E27FC236}">
                <a16:creationId xmlns:a16="http://schemas.microsoft.com/office/drawing/2014/main" id="{9A8AB314-A9FE-F5D0-E09B-0AA4E7F98D9B}"/>
              </a:ext>
            </a:extLst>
          </p:cNvPr>
          <p:cNvCxnSpPr>
            <a:cxnSpLocks/>
          </p:cNvCxnSpPr>
          <p:nvPr/>
        </p:nvCxnSpPr>
        <p:spPr>
          <a:xfrm>
            <a:off x="7992512" y="3626832"/>
            <a:ext cx="0" cy="2850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C280592-03E3-C7CA-F7E9-F630DD5D464A}"/>
              </a:ext>
            </a:extLst>
          </p:cNvPr>
          <p:cNvCxnSpPr>
            <a:cxnSpLocks/>
          </p:cNvCxnSpPr>
          <p:nvPr/>
        </p:nvCxnSpPr>
        <p:spPr>
          <a:xfrm>
            <a:off x="9205508" y="3361100"/>
            <a:ext cx="0" cy="255606"/>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8" name="Straight Connector 37">
            <a:extLst>
              <a:ext uri="{FF2B5EF4-FFF2-40B4-BE49-F238E27FC236}">
                <a16:creationId xmlns:a16="http://schemas.microsoft.com/office/drawing/2014/main" id="{04687E66-5E76-413D-F78D-EC8ADC79A76C}"/>
              </a:ext>
            </a:extLst>
          </p:cNvPr>
          <p:cNvCxnSpPr>
            <a:cxnSpLocks/>
          </p:cNvCxnSpPr>
          <p:nvPr/>
        </p:nvCxnSpPr>
        <p:spPr>
          <a:xfrm flipV="1">
            <a:off x="6733093" y="3606581"/>
            <a:ext cx="0" cy="250224"/>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39" name="Straight Connector 38">
            <a:extLst>
              <a:ext uri="{FF2B5EF4-FFF2-40B4-BE49-F238E27FC236}">
                <a16:creationId xmlns:a16="http://schemas.microsoft.com/office/drawing/2014/main" id="{9A7D987E-5FC7-DC6B-9F0A-5772BB4A9B97}"/>
              </a:ext>
            </a:extLst>
          </p:cNvPr>
          <p:cNvCxnSpPr>
            <a:cxnSpLocks/>
          </p:cNvCxnSpPr>
          <p:nvPr/>
        </p:nvCxnSpPr>
        <p:spPr>
          <a:xfrm>
            <a:off x="10794451" y="3616706"/>
            <a:ext cx="0" cy="164679"/>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40" name="Straight Connector 39">
            <a:extLst>
              <a:ext uri="{FF2B5EF4-FFF2-40B4-BE49-F238E27FC236}">
                <a16:creationId xmlns:a16="http://schemas.microsoft.com/office/drawing/2014/main" id="{3273DAB3-E5B0-97B0-F31A-F051FB1DA40F}"/>
              </a:ext>
            </a:extLst>
          </p:cNvPr>
          <p:cNvCxnSpPr>
            <a:cxnSpLocks/>
          </p:cNvCxnSpPr>
          <p:nvPr/>
        </p:nvCxnSpPr>
        <p:spPr>
          <a:xfrm>
            <a:off x="11052879" y="2392145"/>
            <a:ext cx="0" cy="15627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41" name="TextBox 40">
            <a:extLst>
              <a:ext uri="{FF2B5EF4-FFF2-40B4-BE49-F238E27FC236}">
                <a16:creationId xmlns:a16="http://schemas.microsoft.com/office/drawing/2014/main" id="{6827EB3C-9420-A045-FA9F-95AA3BFC41A6}"/>
              </a:ext>
            </a:extLst>
          </p:cNvPr>
          <p:cNvSpPr txBox="1"/>
          <p:nvPr/>
        </p:nvSpPr>
        <p:spPr>
          <a:xfrm>
            <a:off x="9598872" y="5047297"/>
            <a:ext cx="2391159" cy="1569660"/>
          </a:xfrm>
          <a:prstGeom prst="rect">
            <a:avLst/>
          </a:prstGeom>
          <a:solidFill>
            <a:srgbClr val="00B050"/>
          </a:solidFill>
        </p:spPr>
        <p:txBody>
          <a:bodyPr wrap="square" rtlCol="0">
            <a:spAutoFit/>
          </a:bodyPr>
          <a:lstStyle/>
          <a:p>
            <a:pPr algn="ctr"/>
            <a:r>
              <a:rPr lang="en-US" sz="2400" b="1" dirty="0">
                <a:solidFill>
                  <a:schemeClr val="bg1"/>
                </a:solidFill>
              </a:rPr>
              <a:t>Office of Engineering Services</a:t>
            </a:r>
          </a:p>
          <a:p>
            <a:pPr algn="ctr"/>
            <a:r>
              <a:rPr lang="en-US" sz="2400" dirty="0">
                <a:solidFill>
                  <a:schemeClr val="bg1"/>
                </a:solidFill>
              </a:rPr>
              <a:t>Walt Taylor</a:t>
            </a:r>
          </a:p>
        </p:txBody>
      </p:sp>
      <p:cxnSp>
        <p:nvCxnSpPr>
          <p:cNvPr id="42" name="Straight Connector 41">
            <a:extLst>
              <a:ext uri="{FF2B5EF4-FFF2-40B4-BE49-F238E27FC236}">
                <a16:creationId xmlns:a16="http://schemas.microsoft.com/office/drawing/2014/main" id="{0508D136-15E6-ED10-4E30-1A405822A105}"/>
              </a:ext>
            </a:extLst>
          </p:cNvPr>
          <p:cNvCxnSpPr>
            <a:cxnSpLocks/>
          </p:cNvCxnSpPr>
          <p:nvPr/>
        </p:nvCxnSpPr>
        <p:spPr>
          <a:xfrm>
            <a:off x="5953777" y="2151125"/>
            <a:ext cx="5662807"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43" name="Straight Connector 42">
            <a:extLst>
              <a:ext uri="{FF2B5EF4-FFF2-40B4-BE49-F238E27FC236}">
                <a16:creationId xmlns:a16="http://schemas.microsoft.com/office/drawing/2014/main" id="{86E49CFB-688A-A75C-A03B-4301C64D7BC6}"/>
              </a:ext>
            </a:extLst>
          </p:cNvPr>
          <p:cNvCxnSpPr>
            <a:cxnSpLocks/>
          </p:cNvCxnSpPr>
          <p:nvPr/>
        </p:nvCxnSpPr>
        <p:spPr>
          <a:xfrm>
            <a:off x="11616584" y="2151125"/>
            <a:ext cx="0" cy="289617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E1E2430-7CF0-B97A-7ACA-01035EC7F898}"/>
              </a:ext>
            </a:extLst>
          </p:cNvPr>
          <p:cNvSpPr txBox="1"/>
          <p:nvPr/>
        </p:nvSpPr>
        <p:spPr>
          <a:xfrm>
            <a:off x="3597027" y="3856805"/>
            <a:ext cx="2244771" cy="1569660"/>
          </a:xfrm>
          <a:prstGeom prst="rect">
            <a:avLst/>
          </a:prstGeom>
          <a:solidFill>
            <a:schemeClr val="accent1">
              <a:lumMod val="40000"/>
              <a:lumOff val="60000"/>
            </a:schemeClr>
          </a:solidFill>
        </p:spPr>
        <p:txBody>
          <a:bodyPr wrap="square" rtlCol="0">
            <a:spAutoFit/>
          </a:bodyPr>
          <a:lstStyle/>
          <a:p>
            <a:pPr algn="ctr"/>
            <a:r>
              <a:rPr lang="en-US" sz="2400" b="1" dirty="0"/>
              <a:t>Division of Permit &amp; Operations </a:t>
            </a:r>
          </a:p>
          <a:p>
            <a:pPr algn="ctr"/>
            <a:r>
              <a:rPr lang="en-US" sz="2400" dirty="0"/>
              <a:t>Alan Davis</a:t>
            </a:r>
          </a:p>
        </p:txBody>
      </p:sp>
      <p:cxnSp>
        <p:nvCxnSpPr>
          <p:cNvPr id="45" name="Straight Connector 44">
            <a:extLst>
              <a:ext uri="{FF2B5EF4-FFF2-40B4-BE49-F238E27FC236}">
                <a16:creationId xmlns:a16="http://schemas.microsoft.com/office/drawing/2014/main" id="{F020777A-3455-D0D0-8CD7-29745BA15DA4}"/>
              </a:ext>
            </a:extLst>
          </p:cNvPr>
          <p:cNvCxnSpPr>
            <a:cxnSpLocks/>
          </p:cNvCxnSpPr>
          <p:nvPr/>
        </p:nvCxnSpPr>
        <p:spPr>
          <a:xfrm>
            <a:off x="4594941" y="5426465"/>
            <a:ext cx="0" cy="18965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ADCFF616-034A-4FED-FDE1-F79565A4E5CB}"/>
              </a:ext>
            </a:extLst>
          </p:cNvPr>
          <p:cNvSpPr txBox="1"/>
          <p:nvPr/>
        </p:nvSpPr>
        <p:spPr>
          <a:xfrm>
            <a:off x="3635812" y="5616119"/>
            <a:ext cx="2244771" cy="1200329"/>
          </a:xfrm>
          <a:prstGeom prst="rect">
            <a:avLst/>
          </a:prstGeom>
          <a:solidFill>
            <a:schemeClr val="accent1">
              <a:lumMod val="40000"/>
              <a:lumOff val="60000"/>
            </a:schemeClr>
          </a:solidFill>
        </p:spPr>
        <p:txBody>
          <a:bodyPr wrap="square" rtlCol="0">
            <a:spAutoFit/>
          </a:bodyPr>
          <a:lstStyle/>
          <a:p>
            <a:pPr algn="ctr"/>
            <a:r>
              <a:rPr lang="en-US" sz="2400" b="1" dirty="0"/>
              <a:t>Office of Traffic Operations</a:t>
            </a:r>
          </a:p>
          <a:p>
            <a:pPr algn="ctr"/>
            <a:r>
              <a:rPr lang="en-US" sz="2400" dirty="0"/>
              <a:t>Sam Harris</a:t>
            </a:r>
          </a:p>
        </p:txBody>
      </p:sp>
      <p:cxnSp>
        <p:nvCxnSpPr>
          <p:cNvPr id="47" name="Straight Connector 46">
            <a:extLst>
              <a:ext uri="{FF2B5EF4-FFF2-40B4-BE49-F238E27FC236}">
                <a16:creationId xmlns:a16="http://schemas.microsoft.com/office/drawing/2014/main" id="{E754F303-07F5-0598-D059-3403EFC154FA}"/>
              </a:ext>
            </a:extLst>
          </p:cNvPr>
          <p:cNvCxnSpPr>
            <a:cxnSpLocks/>
          </p:cNvCxnSpPr>
          <p:nvPr/>
        </p:nvCxnSpPr>
        <p:spPr>
          <a:xfrm flipV="1">
            <a:off x="1486552" y="2379154"/>
            <a:ext cx="9566327" cy="6290"/>
          </a:xfrm>
          <a:prstGeom prst="line">
            <a:avLst/>
          </a:prstGeom>
          <a:ln w="1905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428169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1E5155C-701E-59BF-BC9F-BFB65DD0A5BA}"/>
              </a:ext>
            </a:extLst>
          </p:cNvPr>
          <p:cNvSpPr>
            <a:spLocks noGrp="1"/>
          </p:cNvSpPr>
          <p:nvPr>
            <p:ph type="title"/>
          </p:nvPr>
        </p:nvSpPr>
        <p:spPr>
          <a:xfrm>
            <a:off x="880499" y="254538"/>
            <a:ext cx="10431001" cy="1325563"/>
          </a:xfrm>
        </p:spPr>
        <p:txBody>
          <a:bodyPr vert="horz" lIns="91440" tIns="45720" rIns="91440" bIns="45720" rtlCol="0" anchor="ctr">
            <a:normAutofit fontScale="90000"/>
          </a:bodyPr>
          <a:lstStyle/>
          <a:p>
            <a:pPr algn="ctr"/>
            <a:r>
              <a:rPr lang="en-US" sz="6800" kern="1200" dirty="0">
                <a:latin typeface="+mj-lt"/>
                <a:ea typeface="+mj-ea"/>
                <a:cs typeface="+mj-cs"/>
              </a:rPr>
              <a:t>Program Delivery </a:t>
            </a:r>
            <a:r>
              <a:rPr lang="en-US" sz="6800" dirty="0"/>
              <a:t>Org </a:t>
            </a:r>
            <a:r>
              <a:rPr lang="en-US" sz="6800" kern="1200" dirty="0">
                <a:latin typeface="+mj-lt"/>
                <a:ea typeface="+mj-ea"/>
                <a:cs typeface="+mj-cs"/>
              </a:rPr>
              <a:t>Structure</a:t>
            </a:r>
          </a:p>
        </p:txBody>
      </p:sp>
      <p:sp>
        <p:nvSpPr>
          <p:cNvPr id="3" name="TextBox 2">
            <a:extLst>
              <a:ext uri="{FF2B5EF4-FFF2-40B4-BE49-F238E27FC236}">
                <a16:creationId xmlns:a16="http://schemas.microsoft.com/office/drawing/2014/main" id="{DA0E8709-394E-CC66-E76F-2F612457CF94}"/>
              </a:ext>
            </a:extLst>
          </p:cNvPr>
          <p:cNvSpPr txBox="1"/>
          <p:nvPr/>
        </p:nvSpPr>
        <p:spPr>
          <a:xfrm>
            <a:off x="4677089" y="2236767"/>
            <a:ext cx="3093497" cy="954107"/>
          </a:xfrm>
          <a:prstGeom prst="rect">
            <a:avLst/>
          </a:prstGeom>
          <a:solidFill>
            <a:srgbClr val="FFC000"/>
          </a:solidFill>
        </p:spPr>
        <p:txBody>
          <a:bodyPr wrap="square" rtlCol="0">
            <a:spAutoFit/>
          </a:bodyPr>
          <a:lstStyle/>
          <a:p>
            <a:pPr algn="ctr"/>
            <a:r>
              <a:rPr lang="en-US" sz="2800" dirty="0"/>
              <a:t>Program Delivery</a:t>
            </a:r>
          </a:p>
          <a:p>
            <a:pPr algn="ctr"/>
            <a:r>
              <a:rPr lang="en-US" sz="2800" dirty="0"/>
              <a:t>Albert Shelby</a:t>
            </a:r>
          </a:p>
        </p:txBody>
      </p:sp>
      <p:sp>
        <p:nvSpPr>
          <p:cNvPr id="7" name="TextBox 6">
            <a:extLst>
              <a:ext uri="{FF2B5EF4-FFF2-40B4-BE49-F238E27FC236}">
                <a16:creationId xmlns:a16="http://schemas.microsoft.com/office/drawing/2014/main" id="{C285A2B1-F1D2-4447-7C34-47221BBB9D1C}"/>
              </a:ext>
            </a:extLst>
          </p:cNvPr>
          <p:cNvSpPr txBox="1"/>
          <p:nvPr/>
        </p:nvSpPr>
        <p:spPr>
          <a:xfrm>
            <a:off x="419660" y="3849399"/>
            <a:ext cx="3705790" cy="1384995"/>
          </a:xfrm>
          <a:prstGeom prst="rect">
            <a:avLst/>
          </a:prstGeom>
          <a:solidFill>
            <a:srgbClr val="00B0F0"/>
          </a:solidFill>
        </p:spPr>
        <p:txBody>
          <a:bodyPr wrap="square" rtlCol="0">
            <a:spAutoFit/>
          </a:bodyPr>
          <a:lstStyle/>
          <a:p>
            <a:pPr algn="ctr"/>
            <a:r>
              <a:rPr lang="en-US" sz="2800" dirty="0">
                <a:solidFill>
                  <a:schemeClr val="bg1"/>
                </a:solidFill>
              </a:rPr>
              <a:t>Office of </a:t>
            </a:r>
          </a:p>
          <a:p>
            <a:pPr algn="ctr"/>
            <a:r>
              <a:rPr lang="en-US" sz="2800" dirty="0">
                <a:solidFill>
                  <a:schemeClr val="bg1"/>
                </a:solidFill>
              </a:rPr>
              <a:t>Program Delivery</a:t>
            </a:r>
          </a:p>
          <a:p>
            <a:pPr algn="ctr"/>
            <a:r>
              <a:rPr lang="en-US" sz="2800" dirty="0">
                <a:solidFill>
                  <a:schemeClr val="bg1"/>
                </a:solidFill>
              </a:rPr>
              <a:t>Kimberly Nesbitt</a:t>
            </a:r>
          </a:p>
        </p:txBody>
      </p:sp>
      <p:sp>
        <p:nvSpPr>
          <p:cNvPr id="8" name="TextBox 7">
            <a:extLst>
              <a:ext uri="{FF2B5EF4-FFF2-40B4-BE49-F238E27FC236}">
                <a16:creationId xmlns:a16="http://schemas.microsoft.com/office/drawing/2014/main" id="{62CBD403-4E5F-49F9-200E-8A14BDA6FE10}"/>
              </a:ext>
            </a:extLst>
          </p:cNvPr>
          <p:cNvSpPr txBox="1"/>
          <p:nvPr/>
        </p:nvSpPr>
        <p:spPr>
          <a:xfrm>
            <a:off x="8732374" y="3847540"/>
            <a:ext cx="2825873" cy="1384995"/>
          </a:xfrm>
          <a:prstGeom prst="rect">
            <a:avLst/>
          </a:prstGeom>
          <a:solidFill>
            <a:srgbClr val="FFC000"/>
          </a:solidFill>
        </p:spPr>
        <p:txBody>
          <a:bodyPr wrap="square" rtlCol="0">
            <a:spAutoFit/>
          </a:bodyPr>
          <a:lstStyle/>
          <a:p>
            <a:pPr algn="ctr"/>
            <a:r>
              <a:rPr lang="en-US" sz="2800" dirty="0"/>
              <a:t>Office of </a:t>
            </a:r>
          </a:p>
          <a:p>
            <a:pPr algn="ctr"/>
            <a:r>
              <a:rPr lang="en-US" sz="2800" dirty="0"/>
              <a:t>TIA</a:t>
            </a:r>
          </a:p>
          <a:p>
            <a:pPr algn="ctr"/>
            <a:r>
              <a:rPr lang="en-US" sz="2800" dirty="0"/>
              <a:t>Kenneth Franks</a:t>
            </a:r>
          </a:p>
        </p:txBody>
      </p:sp>
      <p:sp>
        <p:nvSpPr>
          <p:cNvPr id="9" name="TextBox 8">
            <a:extLst>
              <a:ext uri="{FF2B5EF4-FFF2-40B4-BE49-F238E27FC236}">
                <a16:creationId xmlns:a16="http://schemas.microsoft.com/office/drawing/2014/main" id="{85553EEB-3B1B-80E7-941A-A95D69EE2906}"/>
              </a:ext>
            </a:extLst>
          </p:cNvPr>
          <p:cNvSpPr txBox="1"/>
          <p:nvPr/>
        </p:nvSpPr>
        <p:spPr>
          <a:xfrm>
            <a:off x="4543363" y="3849399"/>
            <a:ext cx="3705790" cy="1384995"/>
          </a:xfrm>
          <a:prstGeom prst="rect">
            <a:avLst/>
          </a:prstGeom>
          <a:solidFill>
            <a:srgbClr val="FFC000"/>
          </a:solidFill>
        </p:spPr>
        <p:txBody>
          <a:bodyPr wrap="square" rtlCol="0">
            <a:spAutoFit/>
          </a:bodyPr>
          <a:lstStyle/>
          <a:p>
            <a:pPr algn="ctr"/>
            <a:r>
              <a:rPr lang="en-US" sz="2800" dirty="0"/>
              <a:t>Office of </a:t>
            </a:r>
          </a:p>
          <a:p>
            <a:pPr algn="ctr"/>
            <a:r>
              <a:rPr lang="en-US" sz="2800" dirty="0"/>
              <a:t>Program Control</a:t>
            </a:r>
          </a:p>
          <a:p>
            <a:pPr algn="ctr"/>
            <a:r>
              <a:rPr lang="en-US" sz="2800" dirty="0"/>
              <a:t>Derrick Brown</a:t>
            </a:r>
          </a:p>
        </p:txBody>
      </p:sp>
      <p:grpSp>
        <p:nvGrpSpPr>
          <p:cNvPr id="69" name="Group 68">
            <a:extLst>
              <a:ext uri="{FF2B5EF4-FFF2-40B4-BE49-F238E27FC236}">
                <a16:creationId xmlns:a16="http://schemas.microsoft.com/office/drawing/2014/main" id="{121B70CF-7CAC-E8F9-0E85-7DA2C7679BAF}"/>
              </a:ext>
            </a:extLst>
          </p:cNvPr>
          <p:cNvGrpSpPr/>
          <p:nvPr/>
        </p:nvGrpSpPr>
        <p:grpSpPr>
          <a:xfrm>
            <a:off x="1616913" y="3178512"/>
            <a:ext cx="9575800" cy="669028"/>
            <a:chOff x="1616913" y="3178512"/>
            <a:chExt cx="9575800" cy="669028"/>
          </a:xfrm>
        </p:grpSpPr>
        <p:cxnSp>
          <p:nvCxnSpPr>
            <p:cNvPr id="5" name="Straight Connector 4">
              <a:extLst>
                <a:ext uri="{FF2B5EF4-FFF2-40B4-BE49-F238E27FC236}">
                  <a16:creationId xmlns:a16="http://schemas.microsoft.com/office/drawing/2014/main" id="{DB822BC1-CDC0-6EE3-B3AA-0748D7756D1E}"/>
                </a:ext>
              </a:extLst>
            </p:cNvPr>
            <p:cNvCxnSpPr>
              <a:cxnSpLocks/>
            </p:cNvCxnSpPr>
            <p:nvPr/>
          </p:nvCxnSpPr>
          <p:spPr>
            <a:xfrm>
              <a:off x="6223838" y="3178512"/>
              <a:ext cx="0" cy="669028"/>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6" name="Straight Connector 5">
              <a:extLst>
                <a:ext uri="{FF2B5EF4-FFF2-40B4-BE49-F238E27FC236}">
                  <a16:creationId xmlns:a16="http://schemas.microsoft.com/office/drawing/2014/main" id="{A45332E9-5140-C55D-7087-B66CBA451018}"/>
                </a:ext>
              </a:extLst>
            </p:cNvPr>
            <p:cNvCxnSpPr>
              <a:cxnSpLocks/>
            </p:cNvCxnSpPr>
            <p:nvPr/>
          </p:nvCxnSpPr>
          <p:spPr>
            <a:xfrm>
              <a:off x="1616913" y="3507698"/>
              <a:ext cx="0" cy="339842"/>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1" name="Straight Connector 10">
              <a:extLst>
                <a:ext uri="{FF2B5EF4-FFF2-40B4-BE49-F238E27FC236}">
                  <a16:creationId xmlns:a16="http://schemas.microsoft.com/office/drawing/2014/main" id="{77426F0A-FA90-1EFF-807A-6FEA104893DD}"/>
                </a:ext>
              </a:extLst>
            </p:cNvPr>
            <p:cNvCxnSpPr>
              <a:cxnSpLocks/>
            </p:cNvCxnSpPr>
            <p:nvPr/>
          </p:nvCxnSpPr>
          <p:spPr>
            <a:xfrm>
              <a:off x="11192713" y="3500189"/>
              <a:ext cx="0" cy="347351"/>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56" name="Straight Connector 55">
              <a:extLst>
                <a:ext uri="{FF2B5EF4-FFF2-40B4-BE49-F238E27FC236}">
                  <a16:creationId xmlns:a16="http://schemas.microsoft.com/office/drawing/2014/main" id="{1E621FAE-B7FD-FAE5-EA5C-1983D9B2B1CF}"/>
                </a:ext>
              </a:extLst>
            </p:cNvPr>
            <p:cNvCxnSpPr>
              <a:cxnSpLocks/>
            </p:cNvCxnSpPr>
            <p:nvPr/>
          </p:nvCxnSpPr>
          <p:spPr>
            <a:xfrm flipV="1">
              <a:off x="1616913" y="3500189"/>
              <a:ext cx="9575800" cy="5422"/>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882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200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275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E675-9F80-0815-9357-868592BEE1B0}"/>
              </a:ext>
            </a:extLst>
          </p:cNvPr>
          <p:cNvSpPr>
            <a:spLocks noGrp="1"/>
          </p:cNvSpPr>
          <p:nvPr>
            <p:ph type="title"/>
          </p:nvPr>
        </p:nvSpPr>
        <p:spPr>
          <a:xfrm>
            <a:off x="838200" y="-137220"/>
            <a:ext cx="10515600" cy="1325563"/>
          </a:xfrm>
        </p:spPr>
        <p:txBody>
          <a:bodyPr/>
          <a:lstStyle/>
          <a:p>
            <a:pPr algn="ctr"/>
            <a:r>
              <a:rPr lang="en-US" dirty="0"/>
              <a:t>BASIC GDOT OFFICE STRUCTURE</a:t>
            </a:r>
          </a:p>
        </p:txBody>
      </p:sp>
      <p:sp>
        <p:nvSpPr>
          <p:cNvPr id="4" name="Rectangle 3">
            <a:extLst>
              <a:ext uri="{FF2B5EF4-FFF2-40B4-BE49-F238E27FC236}">
                <a16:creationId xmlns:a16="http://schemas.microsoft.com/office/drawing/2014/main" id="{D409CE56-1245-DD25-29BB-F1E7A2E0ED29}"/>
              </a:ext>
            </a:extLst>
          </p:cNvPr>
          <p:cNvSpPr/>
          <p:nvPr/>
        </p:nvSpPr>
        <p:spPr>
          <a:xfrm>
            <a:off x="4540250" y="1207985"/>
            <a:ext cx="3098799" cy="76041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Office Head (OH)</a:t>
            </a:r>
          </a:p>
        </p:txBody>
      </p:sp>
      <p:grpSp>
        <p:nvGrpSpPr>
          <p:cNvPr id="43" name="Group 42">
            <a:extLst>
              <a:ext uri="{FF2B5EF4-FFF2-40B4-BE49-F238E27FC236}">
                <a16:creationId xmlns:a16="http://schemas.microsoft.com/office/drawing/2014/main" id="{FBA2E7E8-D107-DD51-F60B-34FC29DDF120}"/>
              </a:ext>
            </a:extLst>
          </p:cNvPr>
          <p:cNvGrpSpPr/>
          <p:nvPr/>
        </p:nvGrpSpPr>
        <p:grpSpPr>
          <a:xfrm>
            <a:off x="1308101" y="1891109"/>
            <a:ext cx="10490199" cy="1250159"/>
            <a:chOff x="1308101" y="1891109"/>
            <a:chExt cx="10490199" cy="1250159"/>
          </a:xfrm>
        </p:grpSpPr>
        <p:sp>
          <p:nvSpPr>
            <p:cNvPr id="5" name="Rectangle 4">
              <a:extLst>
                <a:ext uri="{FF2B5EF4-FFF2-40B4-BE49-F238E27FC236}">
                  <a16:creationId xmlns:a16="http://schemas.microsoft.com/office/drawing/2014/main" id="{79B4B59B-AE71-F73F-2F1A-A4734C11653D}"/>
                </a:ext>
              </a:extLst>
            </p:cNvPr>
            <p:cNvSpPr/>
            <p:nvPr/>
          </p:nvSpPr>
          <p:spPr>
            <a:xfrm>
              <a:off x="1308101" y="2380856"/>
              <a:ext cx="4165599" cy="760412"/>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Asst. Office Head (AOH)</a:t>
              </a:r>
            </a:p>
          </p:txBody>
        </p:sp>
        <p:sp>
          <p:nvSpPr>
            <p:cNvPr id="6" name="Rectangle 5">
              <a:extLst>
                <a:ext uri="{FF2B5EF4-FFF2-40B4-BE49-F238E27FC236}">
                  <a16:creationId xmlns:a16="http://schemas.microsoft.com/office/drawing/2014/main" id="{F8ACCF1A-329C-AB66-3C1F-CC4D0EFD411D}"/>
                </a:ext>
              </a:extLst>
            </p:cNvPr>
            <p:cNvSpPr/>
            <p:nvPr/>
          </p:nvSpPr>
          <p:spPr>
            <a:xfrm>
              <a:off x="7524750" y="2380856"/>
              <a:ext cx="4273550" cy="760412"/>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Asst. Office Head (AOH)</a:t>
              </a:r>
            </a:p>
          </p:txBody>
        </p:sp>
        <p:cxnSp>
          <p:nvCxnSpPr>
            <p:cNvPr id="25" name="Straight Connector 24">
              <a:extLst>
                <a:ext uri="{FF2B5EF4-FFF2-40B4-BE49-F238E27FC236}">
                  <a16:creationId xmlns:a16="http://schemas.microsoft.com/office/drawing/2014/main" id="{7B294F80-2ED4-FC3A-AAB2-E12ED364C9DC}"/>
                </a:ext>
              </a:extLst>
            </p:cNvPr>
            <p:cNvCxnSpPr>
              <a:cxnSpLocks/>
            </p:cNvCxnSpPr>
            <p:nvPr/>
          </p:nvCxnSpPr>
          <p:spPr>
            <a:xfrm>
              <a:off x="6096000" y="1891109"/>
              <a:ext cx="0" cy="2551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16D3ACD-31D3-DC73-9D53-CAC86FE56C65}"/>
                </a:ext>
              </a:extLst>
            </p:cNvPr>
            <p:cNvCxnSpPr>
              <a:cxnSpLocks/>
            </p:cNvCxnSpPr>
            <p:nvPr/>
          </p:nvCxnSpPr>
          <p:spPr>
            <a:xfrm>
              <a:off x="2781300" y="214630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14B8D74-D1C2-6FFE-3A70-DD8819F2BCA5}"/>
                </a:ext>
              </a:extLst>
            </p:cNvPr>
            <p:cNvCxnSpPr>
              <a:cxnSpLocks/>
            </p:cNvCxnSpPr>
            <p:nvPr/>
          </p:nvCxnSpPr>
          <p:spPr>
            <a:xfrm>
              <a:off x="9366250" y="2142528"/>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71C3AED-B109-211E-E8DA-B06C85B98837}"/>
                </a:ext>
              </a:extLst>
            </p:cNvPr>
            <p:cNvCxnSpPr/>
            <p:nvPr/>
          </p:nvCxnSpPr>
          <p:spPr>
            <a:xfrm>
              <a:off x="2781300" y="2146300"/>
              <a:ext cx="6604000" cy="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E9E12EC0-95FA-2254-7C13-2B25557634A0}"/>
              </a:ext>
            </a:extLst>
          </p:cNvPr>
          <p:cNvGrpSpPr/>
          <p:nvPr/>
        </p:nvGrpSpPr>
        <p:grpSpPr>
          <a:xfrm>
            <a:off x="266700" y="3149003"/>
            <a:ext cx="11569700" cy="3530017"/>
            <a:chOff x="266700" y="3149003"/>
            <a:chExt cx="11569700" cy="3530017"/>
          </a:xfrm>
        </p:grpSpPr>
        <p:sp>
          <p:nvSpPr>
            <p:cNvPr id="7" name="Rectangle 6">
              <a:extLst>
                <a:ext uri="{FF2B5EF4-FFF2-40B4-BE49-F238E27FC236}">
                  <a16:creationId xmlns:a16="http://schemas.microsoft.com/office/drawing/2014/main" id="{8C2ECE93-43FF-82E1-4545-0C73AC95A910}"/>
                </a:ext>
              </a:extLst>
            </p:cNvPr>
            <p:cNvSpPr/>
            <p:nvPr/>
          </p:nvSpPr>
          <p:spPr>
            <a:xfrm>
              <a:off x="266700" y="3667127"/>
              <a:ext cx="3263900"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Team or Discipline Supervisor</a:t>
              </a:r>
            </a:p>
          </p:txBody>
        </p:sp>
        <p:sp>
          <p:nvSpPr>
            <p:cNvPr id="8" name="Rectangle 7">
              <a:extLst>
                <a:ext uri="{FF2B5EF4-FFF2-40B4-BE49-F238E27FC236}">
                  <a16:creationId xmlns:a16="http://schemas.microsoft.com/office/drawing/2014/main" id="{6D45C559-F0EF-204B-5AE2-20253F811312}"/>
                </a:ext>
              </a:extLst>
            </p:cNvPr>
            <p:cNvSpPr/>
            <p:nvPr/>
          </p:nvSpPr>
          <p:spPr>
            <a:xfrm>
              <a:off x="4464050" y="3667127"/>
              <a:ext cx="3263900"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Team or Discipline Supervisor</a:t>
              </a:r>
            </a:p>
          </p:txBody>
        </p:sp>
        <p:sp>
          <p:nvSpPr>
            <p:cNvPr id="9" name="Rectangle 8">
              <a:extLst>
                <a:ext uri="{FF2B5EF4-FFF2-40B4-BE49-F238E27FC236}">
                  <a16:creationId xmlns:a16="http://schemas.microsoft.com/office/drawing/2014/main" id="{FE1F82C6-A4C1-21F3-C75E-509ADC52846C}"/>
                </a:ext>
              </a:extLst>
            </p:cNvPr>
            <p:cNvSpPr/>
            <p:nvPr/>
          </p:nvSpPr>
          <p:spPr>
            <a:xfrm>
              <a:off x="8572500" y="3667127"/>
              <a:ext cx="3263900"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Team or Discipline Supervisor</a:t>
              </a:r>
            </a:p>
          </p:txBody>
        </p:sp>
        <p:sp>
          <p:nvSpPr>
            <p:cNvPr id="10" name="Rectangle 9">
              <a:extLst>
                <a:ext uri="{FF2B5EF4-FFF2-40B4-BE49-F238E27FC236}">
                  <a16:creationId xmlns:a16="http://schemas.microsoft.com/office/drawing/2014/main" id="{EADDF7D1-86FD-F0CF-9616-9B293D0AF218}"/>
                </a:ext>
              </a:extLst>
            </p:cNvPr>
            <p:cNvSpPr/>
            <p:nvPr/>
          </p:nvSpPr>
          <p:spPr>
            <a:xfrm>
              <a:off x="266700" y="5049446"/>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sp>
          <p:nvSpPr>
            <p:cNvPr id="11" name="Rectangle 10">
              <a:extLst>
                <a:ext uri="{FF2B5EF4-FFF2-40B4-BE49-F238E27FC236}">
                  <a16:creationId xmlns:a16="http://schemas.microsoft.com/office/drawing/2014/main" id="{70E33B45-53BD-C680-B0F0-7D1BFD6869B7}"/>
                </a:ext>
              </a:extLst>
            </p:cNvPr>
            <p:cNvSpPr/>
            <p:nvPr/>
          </p:nvSpPr>
          <p:spPr>
            <a:xfrm>
              <a:off x="266700" y="5978934"/>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sp>
          <p:nvSpPr>
            <p:cNvPr id="12" name="Rectangle 11">
              <a:extLst>
                <a:ext uri="{FF2B5EF4-FFF2-40B4-BE49-F238E27FC236}">
                  <a16:creationId xmlns:a16="http://schemas.microsoft.com/office/drawing/2014/main" id="{FE23B0E7-6E44-07EB-AB57-430F84177002}"/>
                </a:ext>
              </a:extLst>
            </p:cNvPr>
            <p:cNvSpPr/>
            <p:nvPr/>
          </p:nvSpPr>
          <p:spPr>
            <a:xfrm>
              <a:off x="4464050" y="5119894"/>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sp>
          <p:nvSpPr>
            <p:cNvPr id="13" name="Rectangle 12">
              <a:extLst>
                <a:ext uri="{FF2B5EF4-FFF2-40B4-BE49-F238E27FC236}">
                  <a16:creationId xmlns:a16="http://schemas.microsoft.com/office/drawing/2014/main" id="{39F25903-6909-A375-8919-3920D1850D4A}"/>
                </a:ext>
              </a:extLst>
            </p:cNvPr>
            <p:cNvSpPr/>
            <p:nvPr/>
          </p:nvSpPr>
          <p:spPr>
            <a:xfrm>
              <a:off x="8572500" y="5119894"/>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sp>
          <p:nvSpPr>
            <p:cNvPr id="14" name="Rectangle 13">
              <a:extLst>
                <a:ext uri="{FF2B5EF4-FFF2-40B4-BE49-F238E27FC236}">
                  <a16:creationId xmlns:a16="http://schemas.microsoft.com/office/drawing/2014/main" id="{B4BD8B70-3F4B-C5ED-F93F-F3031B25FE68}"/>
                </a:ext>
              </a:extLst>
            </p:cNvPr>
            <p:cNvSpPr/>
            <p:nvPr/>
          </p:nvSpPr>
          <p:spPr>
            <a:xfrm>
              <a:off x="4464050" y="5978934"/>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sp>
          <p:nvSpPr>
            <p:cNvPr id="15" name="Rectangle 14">
              <a:extLst>
                <a:ext uri="{FF2B5EF4-FFF2-40B4-BE49-F238E27FC236}">
                  <a16:creationId xmlns:a16="http://schemas.microsoft.com/office/drawing/2014/main" id="{F6CB2C30-E7F6-A2D5-9EA6-3CDFC4DFDD00}"/>
                </a:ext>
              </a:extLst>
            </p:cNvPr>
            <p:cNvSpPr/>
            <p:nvPr/>
          </p:nvSpPr>
          <p:spPr>
            <a:xfrm>
              <a:off x="8572500" y="5975357"/>
              <a:ext cx="2514600" cy="700086"/>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Position</a:t>
              </a:r>
            </a:p>
          </p:txBody>
        </p:sp>
        <p:cxnSp>
          <p:nvCxnSpPr>
            <p:cNvPr id="17" name="Straight Connector 16">
              <a:extLst>
                <a:ext uri="{FF2B5EF4-FFF2-40B4-BE49-F238E27FC236}">
                  <a16:creationId xmlns:a16="http://schemas.microsoft.com/office/drawing/2014/main" id="{92E089CB-0063-4462-90B4-3906EE713A24}"/>
                </a:ext>
              </a:extLst>
            </p:cNvPr>
            <p:cNvCxnSpPr/>
            <p:nvPr/>
          </p:nvCxnSpPr>
          <p:spPr>
            <a:xfrm>
              <a:off x="3327400" y="4764088"/>
              <a:ext cx="0" cy="16569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D73E3BE-18A9-DC56-8E1D-9829C26F96D8}"/>
                </a:ext>
              </a:extLst>
            </p:cNvPr>
            <p:cNvCxnSpPr/>
            <p:nvPr/>
          </p:nvCxnSpPr>
          <p:spPr>
            <a:xfrm>
              <a:off x="7524750" y="4767871"/>
              <a:ext cx="0" cy="16569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DD5C7B-A217-CC9C-2A75-0CE54F7293BE}"/>
                </a:ext>
              </a:extLst>
            </p:cNvPr>
            <p:cNvCxnSpPr/>
            <p:nvPr/>
          </p:nvCxnSpPr>
          <p:spPr>
            <a:xfrm>
              <a:off x="11626850" y="4753377"/>
              <a:ext cx="0" cy="16569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285A35D-C529-FDA4-1B84-35443B89C46B}"/>
                </a:ext>
              </a:extLst>
            </p:cNvPr>
            <p:cNvCxnSpPr>
              <a:cxnSpLocks/>
            </p:cNvCxnSpPr>
            <p:nvPr/>
          </p:nvCxnSpPr>
          <p:spPr>
            <a:xfrm>
              <a:off x="2343150" y="3416300"/>
              <a:ext cx="0" cy="250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44C7018-9FDD-0FFE-E4A3-3CEA70419BB8}"/>
                </a:ext>
              </a:extLst>
            </p:cNvPr>
            <p:cNvCxnSpPr>
              <a:cxnSpLocks/>
            </p:cNvCxnSpPr>
            <p:nvPr/>
          </p:nvCxnSpPr>
          <p:spPr>
            <a:xfrm>
              <a:off x="9690100" y="3149003"/>
              <a:ext cx="0" cy="5181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C249481-DCD1-FC71-2D8E-BAEE4A4A563F}"/>
                </a:ext>
              </a:extLst>
            </p:cNvPr>
            <p:cNvCxnSpPr>
              <a:cxnSpLocks/>
            </p:cNvCxnSpPr>
            <p:nvPr/>
          </p:nvCxnSpPr>
          <p:spPr>
            <a:xfrm>
              <a:off x="6089650" y="342900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6A6B39F-090A-E077-CA66-9CF5BA70EC7B}"/>
                </a:ext>
              </a:extLst>
            </p:cNvPr>
            <p:cNvCxnSpPr>
              <a:cxnSpLocks/>
            </p:cNvCxnSpPr>
            <p:nvPr/>
          </p:nvCxnSpPr>
          <p:spPr>
            <a:xfrm>
              <a:off x="2317750" y="3403600"/>
              <a:ext cx="3778250" cy="25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653624A-B162-97A3-FAB2-A7185079035C}"/>
                </a:ext>
              </a:extLst>
            </p:cNvPr>
            <p:cNvCxnSpPr>
              <a:cxnSpLocks/>
            </p:cNvCxnSpPr>
            <p:nvPr/>
          </p:nvCxnSpPr>
          <p:spPr>
            <a:xfrm>
              <a:off x="2781300" y="5399489"/>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F1080E3-2538-AD70-9D21-690F5777BA40}"/>
                </a:ext>
              </a:extLst>
            </p:cNvPr>
            <p:cNvCxnSpPr>
              <a:cxnSpLocks/>
            </p:cNvCxnSpPr>
            <p:nvPr/>
          </p:nvCxnSpPr>
          <p:spPr>
            <a:xfrm>
              <a:off x="2781300" y="6410331"/>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8E644D4-7E34-EACF-D83A-CF4716A5B01F}"/>
                </a:ext>
              </a:extLst>
            </p:cNvPr>
            <p:cNvCxnSpPr>
              <a:cxnSpLocks/>
            </p:cNvCxnSpPr>
            <p:nvPr/>
          </p:nvCxnSpPr>
          <p:spPr>
            <a:xfrm>
              <a:off x="6978650" y="5459226"/>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C874DCF-00EF-0FF8-DCC3-F66A2E2FCAB2}"/>
                </a:ext>
              </a:extLst>
            </p:cNvPr>
            <p:cNvCxnSpPr>
              <a:cxnSpLocks/>
            </p:cNvCxnSpPr>
            <p:nvPr/>
          </p:nvCxnSpPr>
          <p:spPr>
            <a:xfrm>
              <a:off x="6978650" y="6410331"/>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517FE10-F11D-91E7-C0B6-DBE9ACEDC603}"/>
                </a:ext>
              </a:extLst>
            </p:cNvPr>
            <p:cNvCxnSpPr>
              <a:cxnSpLocks/>
            </p:cNvCxnSpPr>
            <p:nvPr/>
          </p:nvCxnSpPr>
          <p:spPr>
            <a:xfrm>
              <a:off x="11080750" y="5399489"/>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D9BE13E-3E27-DAF1-BB04-15106204BEA5}"/>
                </a:ext>
              </a:extLst>
            </p:cNvPr>
            <p:cNvCxnSpPr>
              <a:cxnSpLocks/>
            </p:cNvCxnSpPr>
            <p:nvPr/>
          </p:nvCxnSpPr>
          <p:spPr>
            <a:xfrm>
              <a:off x="11080750" y="6421042"/>
              <a:ext cx="5461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7F146EF-EC97-0814-00A8-FAD1526F5B9B}"/>
                </a:ext>
              </a:extLst>
            </p:cNvPr>
            <p:cNvCxnSpPr>
              <a:cxnSpLocks/>
            </p:cNvCxnSpPr>
            <p:nvPr/>
          </p:nvCxnSpPr>
          <p:spPr>
            <a:xfrm>
              <a:off x="3524250" y="3149003"/>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465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E675-9F80-0815-9357-868592BEE1B0}"/>
              </a:ext>
            </a:extLst>
          </p:cNvPr>
          <p:cNvSpPr>
            <a:spLocks noGrp="1"/>
          </p:cNvSpPr>
          <p:nvPr>
            <p:ph type="title"/>
          </p:nvPr>
        </p:nvSpPr>
        <p:spPr>
          <a:xfrm>
            <a:off x="-466725" y="164998"/>
            <a:ext cx="4406900" cy="1325563"/>
          </a:xfrm>
        </p:spPr>
        <p:txBody>
          <a:bodyPr/>
          <a:lstStyle/>
          <a:p>
            <a:pPr algn="ctr"/>
            <a:r>
              <a:rPr lang="en-US" dirty="0"/>
              <a:t>OPD OFFICE STRUCTURE</a:t>
            </a:r>
          </a:p>
        </p:txBody>
      </p:sp>
      <p:sp>
        <p:nvSpPr>
          <p:cNvPr id="4" name="Rectangle 3">
            <a:extLst>
              <a:ext uri="{FF2B5EF4-FFF2-40B4-BE49-F238E27FC236}">
                <a16:creationId xmlns:a16="http://schemas.microsoft.com/office/drawing/2014/main" id="{D409CE56-1245-DD25-29BB-F1E7A2E0ED29}"/>
              </a:ext>
            </a:extLst>
          </p:cNvPr>
          <p:cNvSpPr/>
          <p:nvPr/>
        </p:nvSpPr>
        <p:spPr>
          <a:xfrm>
            <a:off x="3813175" y="1547999"/>
            <a:ext cx="5000625" cy="9088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Kimberly Nesbitt </a:t>
            </a:r>
          </a:p>
          <a:p>
            <a:pPr algn="ctr"/>
            <a:r>
              <a:rPr lang="en-US" sz="2400" dirty="0"/>
              <a:t>State Program Delivery Administrator</a:t>
            </a:r>
          </a:p>
        </p:txBody>
      </p:sp>
      <p:grpSp>
        <p:nvGrpSpPr>
          <p:cNvPr id="43" name="Group 42">
            <a:extLst>
              <a:ext uri="{FF2B5EF4-FFF2-40B4-BE49-F238E27FC236}">
                <a16:creationId xmlns:a16="http://schemas.microsoft.com/office/drawing/2014/main" id="{FBA2E7E8-D107-DD51-F60B-34FC29DDF120}"/>
              </a:ext>
            </a:extLst>
          </p:cNvPr>
          <p:cNvGrpSpPr/>
          <p:nvPr/>
        </p:nvGrpSpPr>
        <p:grpSpPr>
          <a:xfrm>
            <a:off x="877888" y="2442458"/>
            <a:ext cx="10537822" cy="2294642"/>
            <a:chOff x="1104902" y="1475079"/>
            <a:chExt cx="10537822" cy="2294642"/>
          </a:xfrm>
        </p:grpSpPr>
        <p:sp>
          <p:nvSpPr>
            <p:cNvPr id="5" name="Rectangle 4">
              <a:extLst>
                <a:ext uri="{FF2B5EF4-FFF2-40B4-BE49-F238E27FC236}">
                  <a16:creationId xmlns:a16="http://schemas.microsoft.com/office/drawing/2014/main" id="{79B4B59B-AE71-F73F-2F1A-A4734C11653D}"/>
                </a:ext>
              </a:extLst>
            </p:cNvPr>
            <p:cNvSpPr/>
            <p:nvPr/>
          </p:nvSpPr>
          <p:spPr>
            <a:xfrm>
              <a:off x="1104902" y="1968397"/>
              <a:ext cx="3062288" cy="1801324"/>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Cynthia Burney</a:t>
              </a:r>
            </a:p>
            <a:p>
              <a:pPr algn="ctr"/>
              <a:r>
                <a:rPr lang="en-US" sz="2400" dirty="0"/>
                <a:t>Asst. Program Delivery Administrator </a:t>
              </a:r>
            </a:p>
            <a:p>
              <a:pPr algn="ctr"/>
              <a:r>
                <a:rPr lang="en-US" sz="2400" dirty="0"/>
                <a:t>Districts 2, 3, 4, &amp; 5</a:t>
              </a:r>
            </a:p>
          </p:txBody>
        </p:sp>
        <p:sp>
          <p:nvSpPr>
            <p:cNvPr id="6" name="Rectangle 5">
              <a:extLst>
                <a:ext uri="{FF2B5EF4-FFF2-40B4-BE49-F238E27FC236}">
                  <a16:creationId xmlns:a16="http://schemas.microsoft.com/office/drawing/2014/main" id="{F8ACCF1A-329C-AB66-3C1F-CC4D0EFD411D}"/>
                </a:ext>
              </a:extLst>
            </p:cNvPr>
            <p:cNvSpPr/>
            <p:nvPr/>
          </p:nvSpPr>
          <p:spPr>
            <a:xfrm flipH="1">
              <a:off x="8580437" y="1968397"/>
              <a:ext cx="3062287" cy="1801320"/>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Charles Robinson</a:t>
              </a:r>
            </a:p>
            <a:p>
              <a:pPr algn="ctr"/>
              <a:r>
                <a:rPr lang="en-US" sz="2400" dirty="0"/>
                <a:t>Asst. Program Delivery Administrator</a:t>
              </a:r>
            </a:p>
            <a:p>
              <a:pPr algn="ctr"/>
              <a:r>
                <a:rPr lang="en-US" sz="2400" dirty="0"/>
                <a:t>Districts 1, 6, &amp; 7</a:t>
              </a:r>
            </a:p>
          </p:txBody>
        </p:sp>
        <p:cxnSp>
          <p:nvCxnSpPr>
            <p:cNvPr id="25" name="Straight Connector 24">
              <a:extLst>
                <a:ext uri="{FF2B5EF4-FFF2-40B4-BE49-F238E27FC236}">
                  <a16:creationId xmlns:a16="http://schemas.microsoft.com/office/drawing/2014/main" id="{7B294F80-2ED4-FC3A-AAB2-E12ED364C9DC}"/>
                </a:ext>
              </a:extLst>
            </p:cNvPr>
            <p:cNvCxnSpPr>
              <a:cxnSpLocks/>
            </p:cNvCxnSpPr>
            <p:nvPr/>
          </p:nvCxnSpPr>
          <p:spPr>
            <a:xfrm>
              <a:off x="6667500" y="1475079"/>
              <a:ext cx="0" cy="2551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16D3ACD-31D3-DC73-9D53-CAC86FE56C65}"/>
                </a:ext>
              </a:extLst>
            </p:cNvPr>
            <p:cNvCxnSpPr>
              <a:cxnSpLocks/>
            </p:cNvCxnSpPr>
            <p:nvPr/>
          </p:nvCxnSpPr>
          <p:spPr>
            <a:xfrm>
              <a:off x="3365500" y="173027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14B8D74-D1C2-6FFE-3A70-DD8819F2BCA5}"/>
                </a:ext>
              </a:extLst>
            </p:cNvPr>
            <p:cNvCxnSpPr>
              <a:cxnSpLocks/>
            </p:cNvCxnSpPr>
            <p:nvPr/>
          </p:nvCxnSpPr>
          <p:spPr>
            <a:xfrm>
              <a:off x="9963148" y="173027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71C3AED-B109-211E-E8DA-B06C85B98837}"/>
                </a:ext>
              </a:extLst>
            </p:cNvPr>
            <p:cNvCxnSpPr/>
            <p:nvPr/>
          </p:nvCxnSpPr>
          <p:spPr>
            <a:xfrm>
              <a:off x="3363912" y="1730270"/>
              <a:ext cx="6604000" cy="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3" name="Straight Connector 2">
            <a:extLst>
              <a:ext uri="{FF2B5EF4-FFF2-40B4-BE49-F238E27FC236}">
                <a16:creationId xmlns:a16="http://schemas.microsoft.com/office/drawing/2014/main" id="{7C714AE8-5CBF-FC95-EF58-FD3866EF62AE}"/>
              </a:ext>
            </a:extLst>
          </p:cNvPr>
          <p:cNvCxnSpPr>
            <a:cxnSpLocks/>
          </p:cNvCxnSpPr>
          <p:nvPr/>
        </p:nvCxnSpPr>
        <p:spPr>
          <a:xfrm>
            <a:off x="6097586" y="2694961"/>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FE69823-1BF7-4E22-E020-9BF849851153}"/>
              </a:ext>
            </a:extLst>
          </p:cNvPr>
          <p:cNvSpPr/>
          <p:nvPr/>
        </p:nvSpPr>
        <p:spPr>
          <a:xfrm>
            <a:off x="4664868" y="2933088"/>
            <a:ext cx="3062288" cy="1801324"/>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Cleopatra Vicks</a:t>
            </a:r>
          </a:p>
          <a:p>
            <a:pPr algn="ctr"/>
            <a:r>
              <a:rPr lang="en-US" sz="2400" dirty="0"/>
              <a:t>Asst. Program Delivery Administrator </a:t>
            </a:r>
          </a:p>
          <a:p>
            <a:pPr algn="ctr"/>
            <a:r>
              <a:rPr lang="en-US" sz="2400" dirty="0"/>
              <a:t>PMC Programs/CMIS</a:t>
            </a:r>
          </a:p>
        </p:txBody>
      </p:sp>
    </p:spTree>
    <p:extLst>
      <p:ext uri="{BB962C8B-B14F-4D97-AF65-F5344CB8AC3E}">
        <p14:creationId xmlns:p14="http://schemas.microsoft.com/office/powerpoint/2010/main" val="167982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E675-9F80-0815-9357-868592BEE1B0}"/>
              </a:ext>
            </a:extLst>
          </p:cNvPr>
          <p:cNvSpPr>
            <a:spLocks noGrp="1"/>
          </p:cNvSpPr>
          <p:nvPr>
            <p:ph type="title"/>
          </p:nvPr>
        </p:nvSpPr>
        <p:spPr>
          <a:xfrm>
            <a:off x="-466725" y="164998"/>
            <a:ext cx="4406900" cy="1325563"/>
          </a:xfrm>
        </p:spPr>
        <p:txBody>
          <a:bodyPr/>
          <a:lstStyle/>
          <a:p>
            <a:pPr algn="ctr"/>
            <a:r>
              <a:rPr lang="en-US" dirty="0"/>
              <a:t>OPD OFFICE STRUCTURE</a:t>
            </a:r>
          </a:p>
        </p:txBody>
      </p:sp>
      <p:sp>
        <p:nvSpPr>
          <p:cNvPr id="4" name="Rectangle 3">
            <a:extLst>
              <a:ext uri="{FF2B5EF4-FFF2-40B4-BE49-F238E27FC236}">
                <a16:creationId xmlns:a16="http://schemas.microsoft.com/office/drawing/2014/main" id="{D409CE56-1245-DD25-29BB-F1E7A2E0ED29}"/>
              </a:ext>
            </a:extLst>
          </p:cNvPr>
          <p:cNvSpPr/>
          <p:nvPr/>
        </p:nvSpPr>
        <p:spPr>
          <a:xfrm>
            <a:off x="3940175" y="140693"/>
            <a:ext cx="5000625" cy="9088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Kimberly Nesbitt </a:t>
            </a:r>
          </a:p>
          <a:p>
            <a:pPr algn="ctr"/>
            <a:r>
              <a:rPr lang="en-US" sz="2400" dirty="0"/>
              <a:t>State Program Delivery Administrator</a:t>
            </a:r>
          </a:p>
        </p:txBody>
      </p:sp>
      <p:grpSp>
        <p:nvGrpSpPr>
          <p:cNvPr id="43" name="Group 42">
            <a:extLst>
              <a:ext uri="{FF2B5EF4-FFF2-40B4-BE49-F238E27FC236}">
                <a16:creationId xmlns:a16="http://schemas.microsoft.com/office/drawing/2014/main" id="{FBA2E7E8-D107-DD51-F60B-34FC29DDF120}"/>
              </a:ext>
            </a:extLst>
          </p:cNvPr>
          <p:cNvGrpSpPr/>
          <p:nvPr/>
        </p:nvGrpSpPr>
        <p:grpSpPr>
          <a:xfrm>
            <a:off x="1093787" y="1058158"/>
            <a:ext cx="10704513" cy="1728201"/>
            <a:chOff x="1104901" y="1475079"/>
            <a:chExt cx="10704513" cy="1728201"/>
          </a:xfrm>
        </p:grpSpPr>
        <p:sp>
          <p:nvSpPr>
            <p:cNvPr id="5" name="Rectangle 4">
              <a:extLst>
                <a:ext uri="{FF2B5EF4-FFF2-40B4-BE49-F238E27FC236}">
                  <a16:creationId xmlns:a16="http://schemas.microsoft.com/office/drawing/2014/main" id="{79B4B59B-AE71-F73F-2F1A-A4734C11653D}"/>
                </a:ext>
              </a:extLst>
            </p:cNvPr>
            <p:cNvSpPr/>
            <p:nvPr/>
          </p:nvSpPr>
          <p:spPr>
            <a:xfrm>
              <a:off x="1104901" y="1968397"/>
              <a:ext cx="5422898" cy="1232595"/>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Cynthia Burney</a:t>
              </a:r>
            </a:p>
            <a:p>
              <a:pPr algn="ctr"/>
              <a:r>
                <a:rPr lang="en-US" sz="2400" dirty="0"/>
                <a:t>Asst. Program Delivery Administrator </a:t>
              </a:r>
            </a:p>
            <a:p>
              <a:pPr algn="ctr"/>
              <a:r>
                <a:rPr lang="en-US" sz="2400" dirty="0"/>
                <a:t>Districts 2, 3, 4, &amp; 5</a:t>
              </a:r>
            </a:p>
          </p:txBody>
        </p:sp>
        <p:sp>
          <p:nvSpPr>
            <p:cNvPr id="6" name="Rectangle 5">
              <a:extLst>
                <a:ext uri="{FF2B5EF4-FFF2-40B4-BE49-F238E27FC236}">
                  <a16:creationId xmlns:a16="http://schemas.microsoft.com/office/drawing/2014/main" id="{F8ACCF1A-329C-AB66-3C1F-CC4D0EFD411D}"/>
                </a:ext>
              </a:extLst>
            </p:cNvPr>
            <p:cNvSpPr/>
            <p:nvPr/>
          </p:nvSpPr>
          <p:spPr>
            <a:xfrm>
              <a:off x="6989764" y="1953121"/>
              <a:ext cx="4819650" cy="1250159"/>
            </a:xfrm>
            <a:prstGeom prst="rect">
              <a:avLst/>
            </a:prstGeom>
            <a:solidFill>
              <a:srgbClr val="29AFD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Charles Robinson</a:t>
              </a:r>
            </a:p>
            <a:p>
              <a:pPr algn="ctr"/>
              <a:r>
                <a:rPr lang="en-US" sz="2400" dirty="0"/>
                <a:t>Asst. Program Delivery Administrator</a:t>
              </a:r>
            </a:p>
            <a:p>
              <a:pPr algn="ctr"/>
              <a:r>
                <a:rPr lang="en-US" sz="2400" dirty="0"/>
                <a:t>Districts 1, 6, &amp; 7</a:t>
              </a:r>
            </a:p>
          </p:txBody>
        </p:sp>
        <p:cxnSp>
          <p:nvCxnSpPr>
            <p:cNvPr id="25" name="Straight Connector 24">
              <a:extLst>
                <a:ext uri="{FF2B5EF4-FFF2-40B4-BE49-F238E27FC236}">
                  <a16:creationId xmlns:a16="http://schemas.microsoft.com/office/drawing/2014/main" id="{7B294F80-2ED4-FC3A-AAB2-E12ED364C9DC}"/>
                </a:ext>
              </a:extLst>
            </p:cNvPr>
            <p:cNvCxnSpPr>
              <a:cxnSpLocks/>
            </p:cNvCxnSpPr>
            <p:nvPr/>
          </p:nvCxnSpPr>
          <p:spPr>
            <a:xfrm>
              <a:off x="6667500" y="1475079"/>
              <a:ext cx="0" cy="2551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16D3ACD-31D3-DC73-9D53-CAC86FE56C65}"/>
                </a:ext>
              </a:extLst>
            </p:cNvPr>
            <p:cNvCxnSpPr>
              <a:cxnSpLocks/>
            </p:cNvCxnSpPr>
            <p:nvPr/>
          </p:nvCxnSpPr>
          <p:spPr>
            <a:xfrm>
              <a:off x="3365500" y="173027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14B8D74-D1C2-6FFE-3A70-DD8819F2BCA5}"/>
                </a:ext>
              </a:extLst>
            </p:cNvPr>
            <p:cNvCxnSpPr>
              <a:cxnSpLocks/>
            </p:cNvCxnSpPr>
            <p:nvPr/>
          </p:nvCxnSpPr>
          <p:spPr>
            <a:xfrm>
              <a:off x="9963148" y="173027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71C3AED-B109-211E-E8DA-B06C85B98837}"/>
                </a:ext>
              </a:extLst>
            </p:cNvPr>
            <p:cNvCxnSpPr/>
            <p:nvPr/>
          </p:nvCxnSpPr>
          <p:spPr>
            <a:xfrm>
              <a:off x="3363912" y="1730270"/>
              <a:ext cx="6604000" cy="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99" name="Group 98">
            <a:extLst>
              <a:ext uri="{FF2B5EF4-FFF2-40B4-BE49-F238E27FC236}">
                <a16:creationId xmlns:a16="http://schemas.microsoft.com/office/drawing/2014/main" id="{D878D45D-5519-48DA-8BD7-BCE21A7FB9C8}"/>
              </a:ext>
            </a:extLst>
          </p:cNvPr>
          <p:cNvGrpSpPr/>
          <p:nvPr/>
        </p:nvGrpSpPr>
        <p:grpSpPr>
          <a:xfrm>
            <a:off x="129388" y="2784071"/>
            <a:ext cx="11932851" cy="3925876"/>
            <a:chOff x="129388" y="2784071"/>
            <a:chExt cx="11932851" cy="3925876"/>
          </a:xfrm>
        </p:grpSpPr>
        <p:sp>
          <p:nvSpPr>
            <p:cNvPr id="7" name="Rectangle 6">
              <a:extLst>
                <a:ext uri="{FF2B5EF4-FFF2-40B4-BE49-F238E27FC236}">
                  <a16:creationId xmlns:a16="http://schemas.microsoft.com/office/drawing/2014/main" id="{8C2ECE93-43FF-82E1-4545-0C73AC95A910}"/>
                </a:ext>
              </a:extLst>
            </p:cNvPr>
            <p:cNvSpPr/>
            <p:nvPr/>
          </p:nvSpPr>
          <p:spPr>
            <a:xfrm>
              <a:off x="129388" y="3284443"/>
              <a:ext cx="1549802"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Program Manager</a:t>
              </a:r>
            </a:p>
            <a:p>
              <a:pPr algn="ctr"/>
              <a:r>
                <a:rPr lang="en-US" sz="2400" dirty="0">
                  <a:solidFill>
                    <a:schemeClr val="tx1"/>
                  </a:solidFill>
                </a:rPr>
                <a:t> D2</a:t>
              </a:r>
            </a:p>
          </p:txBody>
        </p:sp>
        <p:sp>
          <p:nvSpPr>
            <p:cNvPr id="10" name="Rectangle 9">
              <a:extLst>
                <a:ext uri="{FF2B5EF4-FFF2-40B4-BE49-F238E27FC236}">
                  <a16:creationId xmlns:a16="http://schemas.microsoft.com/office/drawing/2014/main" id="{EADDF7D1-86FD-F0CF-9616-9B293D0AF218}"/>
                </a:ext>
              </a:extLst>
            </p:cNvPr>
            <p:cNvSpPr/>
            <p:nvPr/>
          </p:nvSpPr>
          <p:spPr>
            <a:xfrm>
              <a:off x="145449" y="4659328"/>
              <a:ext cx="1533741"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Project Managers</a:t>
              </a:r>
            </a:p>
          </p:txBody>
        </p:sp>
        <p:cxnSp>
          <p:nvCxnSpPr>
            <p:cNvPr id="20" name="Straight Connector 19">
              <a:extLst>
                <a:ext uri="{FF2B5EF4-FFF2-40B4-BE49-F238E27FC236}">
                  <a16:creationId xmlns:a16="http://schemas.microsoft.com/office/drawing/2014/main" id="{A285A35D-C529-FDA4-1B84-35443B89C46B}"/>
                </a:ext>
              </a:extLst>
            </p:cNvPr>
            <p:cNvCxnSpPr>
              <a:cxnSpLocks/>
            </p:cNvCxnSpPr>
            <p:nvPr/>
          </p:nvCxnSpPr>
          <p:spPr>
            <a:xfrm>
              <a:off x="2343150" y="3416300"/>
              <a:ext cx="0" cy="250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C249481-DCD1-FC71-2D8E-BAEE4A4A563F}"/>
                </a:ext>
              </a:extLst>
            </p:cNvPr>
            <p:cNvCxnSpPr>
              <a:cxnSpLocks/>
            </p:cNvCxnSpPr>
            <p:nvPr/>
          </p:nvCxnSpPr>
          <p:spPr>
            <a:xfrm>
              <a:off x="6089650" y="3429000"/>
              <a:ext cx="0" cy="2381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6A6B39F-090A-E077-CA66-9CF5BA70EC7B}"/>
                </a:ext>
              </a:extLst>
            </p:cNvPr>
            <p:cNvCxnSpPr>
              <a:cxnSpLocks/>
            </p:cNvCxnSpPr>
            <p:nvPr/>
          </p:nvCxnSpPr>
          <p:spPr>
            <a:xfrm>
              <a:off x="1438275" y="2961282"/>
              <a:ext cx="3165475" cy="224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7F146EF-EC97-0814-00A8-FAD1526F5B9B}"/>
                </a:ext>
              </a:extLst>
            </p:cNvPr>
            <p:cNvCxnSpPr>
              <a:cxnSpLocks/>
            </p:cNvCxnSpPr>
            <p:nvPr/>
          </p:nvCxnSpPr>
          <p:spPr>
            <a:xfrm>
              <a:off x="3448050" y="2784071"/>
              <a:ext cx="0" cy="18901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F1ADFFF8-C322-A72C-2DA0-68761D1E5BBB}"/>
                </a:ext>
              </a:extLst>
            </p:cNvPr>
            <p:cNvSpPr/>
            <p:nvPr/>
          </p:nvSpPr>
          <p:spPr>
            <a:xfrm>
              <a:off x="1847476" y="3283839"/>
              <a:ext cx="1745451"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a:t>
              </a:r>
            </a:p>
            <a:p>
              <a:pPr algn="ctr"/>
              <a:r>
                <a:rPr lang="en-US" sz="2400" dirty="0">
                  <a:solidFill>
                    <a:schemeClr val="tx1"/>
                  </a:solidFill>
                </a:rPr>
                <a:t> D3 &amp; D4 </a:t>
              </a:r>
            </a:p>
            <a:p>
              <a:pPr algn="ctr"/>
              <a:r>
                <a:rPr lang="en-US" sz="2400" dirty="0">
                  <a:solidFill>
                    <a:schemeClr val="tx1"/>
                  </a:solidFill>
                </a:rPr>
                <a:t>(Area 3 &amp; 5)</a:t>
              </a:r>
            </a:p>
          </p:txBody>
        </p:sp>
        <p:sp>
          <p:nvSpPr>
            <p:cNvPr id="58" name="Rectangle 57">
              <a:extLst>
                <a:ext uri="{FF2B5EF4-FFF2-40B4-BE49-F238E27FC236}">
                  <a16:creationId xmlns:a16="http://schemas.microsoft.com/office/drawing/2014/main" id="{C56CCD31-CB1D-FA06-4C15-1DDAC487DFE2}"/>
                </a:ext>
              </a:extLst>
            </p:cNvPr>
            <p:cNvSpPr/>
            <p:nvPr/>
          </p:nvSpPr>
          <p:spPr>
            <a:xfrm>
              <a:off x="6043250" y="3294861"/>
              <a:ext cx="1364813"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a:t>
              </a:r>
            </a:p>
            <a:p>
              <a:pPr algn="ctr"/>
              <a:r>
                <a:rPr lang="en-US" sz="2400" dirty="0">
                  <a:solidFill>
                    <a:schemeClr val="tx1"/>
                  </a:solidFill>
                </a:rPr>
                <a:t>D1</a:t>
              </a:r>
            </a:p>
          </p:txBody>
        </p:sp>
        <p:sp>
          <p:nvSpPr>
            <p:cNvPr id="59" name="Rectangle 58">
              <a:extLst>
                <a:ext uri="{FF2B5EF4-FFF2-40B4-BE49-F238E27FC236}">
                  <a16:creationId xmlns:a16="http://schemas.microsoft.com/office/drawing/2014/main" id="{5C0BC131-C5CA-10C8-1786-0C40E99A56B7}"/>
                </a:ext>
              </a:extLst>
            </p:cNvPr>
            <p:cNvSpPr/>
            <p:nvPr/>
          </p:nvSpPr>
          <p:spPr>
            <a:xfrm>
              <a:off x="7575592" y="3291078"/>
              <a:ext cx="1418806"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 </a:t>
              </a:r>
            </a:p>
            <a:p>
              <a:pPr algn="ctr"/>
              <a:r>
                <a:rPr lang="en-US" sz="2400" dirty="0">
                  <a:solidFill>
                    <a:schemeClr val="tx1"/>
                  </a:solidFill>
                </a:rPr>
                <a:t>D6</a:t>
              </a:r>
            </a:p>
          </p:txBody>
        </p:sp>
        <p:sp>
          <p:nvSpPr>
            <p:cNvPr id="60" name="Rectangle 59">
              <a:extLst>
                <a:ext uri="{FF2B5EF4-FFF2-40B4-BE49-F238E27FC236}">
                  <a16:creationId xmlns:a16="http://schemas.microsoft.com/office/drawing/2014/main" id="{B582BA58-A838-1220-9092-C643E0E576AB}"/>
                </a:ext>
              </a:extLst>
            </p:cNvPr>
            <p:cNvSpPr/>
            <p:nvPr/>
          </p:nvSpPr>
          <p:spPr>
            <a:xfrm>
              <a:off x="9195422" y="3302221"/>
              <a:ext cx="1287844"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 </a:t>
              </a:r>
            </a:p>
            <a:p>
              <a:pPr algn="ctr"/>
              <a:r>
                <a:rPr lang="en-US" sz="2400" dirty="0">
                  <a:solidFill>
                    <a:schemeClr val="tx1"/>
                  </a:solidFill>
                </a:rPr>
                <a:t>D7A</a:t>
              </a:r>
            </a:p>
          </p:txBody>
        </p:sp>
        <p:sp>
          <p:nvSpPr>
            <p:cNvPr id="61" name="Rectangle 60">
              <a:extLst>
                <a:ext uri="{FF2B5EF4-FFF2-40B4-BE49-F238E27FC236}">
                  <a16:creationId xmlns:a16="http://schemas.microsoft.com/office/drawing/2014/main" id="{0B250C63-C13A-77DA-F65D-3A3C12A08768}"/>
                </a:ext>
              </a:extLst>
            </p:cNvPr>
            <p:cNvSpPr/>
            <p:nvPr/>
          </p:nvSpPr>
          <p:spPr>
            <a:xfrm>
              <a:off x="10684293" y="3302221"/>
              <a:ext cx="1287844"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 </a:t>
              </a:r>
            </a:p>
            <a:p>
              <a:pPr algn="ctr"/>
              <a:r>
                <a:rPr lang="en-US" sz="2400" dirty="0">
                  <a:solidFill>
                    <a:schemeClr val="tx1"/>
                  </a:solidFill>
                </a:rPr>
                <a:t>D7B</a:t>
              </a:r>
            </a:p>
          </p:txBody>
        </p:sp>
        <p:sp>
          <p:nvSpPr>
            <p:cNvPr id="62" name="Rectangle 61">
              <a:extLst>
                <a:ext uri="{FF2B5EF4-FFF2-40B4-BE49-F238E27FC236}">
                  <a16:creationId xmlns:a16="http://schemas.microsoft.com/office/drawing/2014/main" id="{6CEFBC9B-8E12-DAA7-81A1-DD5FBE496F6B}"/>
                </a:ext>
              </a:extLst>
            </p:cNvPr>
            <p:cNvSpPr/>
            <p:nvPr/>
          </p:nvSpPr>
          <p:spPr>
            <a:xfrm>
              <a:off x="3761213" y="3284570"/>
              <a:ext cx="2113751" cy="1096961"/>
            </a:xfrm>
            <a:prstGeom prst="rect">
              <a:avLst/>
            </a:prstGeom>
            <a:solidFill>
              <a:srgbClr val="3BC6C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Prog. Mgr.</a:t>
              </a:r>
            </a:p>
            <a:p>
              <a:pPr algn="ctr"/>
              <a:r>
                <a:rPr lang="en-US" sz="2400" dirty="0">
                  <a:solidFill>
                    <a:schemeClr val="tx1"/>
                  </a:solidFill>
                </a:rPr>
                <a:t> D5 &amp; D4 </a:t>
              </a:r>
            </a:p>
            <a:p>
              <a:pPr algn="ctr"/>
              <a:r>
                <a:rPr lang="en-US" sz="2400" dirty="0">
                  <a:solidFill>
                    <a:schemeClr val="tx1"/>
                  </a:solidFill>
                </a:rPr>
                <a:t>(Area 1, 2, &amp; 4)</a:t>
              </a:r>
            </a:p>
          </p:txBody>
        </p:sp>
        <p:cxnSp>
          <p:nvCxnSpPr>
            <p:cNvPr id="63" name="Straight Connector 62">
              <a:extLst>
                <a:ext uri="{FF2B5EF4-FFF2-40B4-BE49-F238E27FC236}">
                  <a16:creationId xmlns:a16="http://schemas.microsoft.com/office/drawing/2014/main" id="{0308DB97-D7EA-E7D3-0B45-E35610918CC9}"/>
                </a:ext>
              </a:extLst>
            </p:cNvPr>
            <p:cNvCxnSpPr>
              <a:cxnSpLocks/>
            </p:cNvCxnSpPr>
            <p:nvPr/>
          </p:nvCxnSpPr>
          <p:spPr>
            <a:xfrm>
              <a:off x="3054350" y="2988365"/>
              <a:ext cx="0" cy="31385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C5A8BFEA-1964-8E90-24F9-C28ADB95C012}"/>
                </a:ext>
              </a:extLst>
            </p:cNvPr>
            <p:cNvCxnSpPr>
              <a:cxnSpLocks/>
            </p:cNvCxnSpPr>
            <p:nvPr/>
          </p:nvCxnSpPr>
          <p:spPr>
            <a:xfrm>
              <a:off x="4603750" y="2973089"/>
              <a:ext cx="0" cy="3107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556E3EB5-4677-69CC-19EE-17463E8B1DC6}"/>
                </a:ext>
              </a:extLst>
            </p:cNvPr>
            <p:cNvCxnSpPr>
              <a:cxnSpLocks/>
            </p:cNvCxnSpPr>
            <p:nvPr/>
          </p:nvCxnSpPr>
          <p:spPr>
            <a:xfrm>
              <a:off x="1444625" y="2973089"/>
              <a:ext cx="0" cy="32913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BD4CD4C4-C708-B08F-A78B-A7AB652ACF92}"/>
                </a:ext>
              </a:extLst>
            </p:cNvPr>
            <p:cNvCxnSpPr>
              <a:cxnSpLocks/>
            </p:cNvCxnSpPr>
            <p:nvPr/>
          </p:nvCxnSpPr>
          <p:spPr>
            <a:xfrm>
              <a:off x="6497635" y="2976385"/>
              <a:ext cx="4976815" cy="3565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2F14B93-AC3B-0253-F1C6-8E99CBDC40A0}"/>
                </a:ext>
              </a:extLst>
            </p:cNvPr>
            <p:cNvCxnSpPr>
              <a:cxnSpLocks/>
            </p:cNvCxnSpPr>
            <p:nvPr/>
          </p:nvCxnSpPr>
          <p:spPr>
            <a:xfrm>
              <a:off x="11474450" y="2997417"/>
              <a:ext cx="0" cy="3107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861E410-05A5-52BF-403F-E52ECDA2F121}"/>
                </a:ext>
              </a:extLst>
            </p:cNvPr>
            <p:cNvCxnSpPr>
              <a:cxnSpLocks/>
            </p:cNvCxnSpPr>
            <p:nvPr/>
          </p:nvCxnSpPr>
          <p:spPr>
            <a:xfrm>
              <a:off x="9829800" y="2997417"/>
              <a:ext cx="0" cy="3107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80DE17A4-FD95-6ECA-F90B-F3620D70ADAF}"/>
                </a:ext>
              </a:extLst>
            </p:cNvPr>
            <p:cNvCxnSpPr>
              <a:cxnSpLocks/>
            </p:cNvCxnSpPr>
            <p:nvPr/>
          </p:nvCxnSpPr>
          <p:spPr>
            <a:xfrm>
              <a:off x="8284995" y="2997417"/>
              <a:ext cx="0" cy="3107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B5ABA5CB-6491-2739-44D3-B9E99002B125}"/>
                </a:ext>
              </a:extLst>
            </p:cNvPr>
            <p:cNvCxnSpPr>
              <a:cxnSpLocks/>
            </p:cNvCxnSpPr>
            <p:nvPr/>
          </p:nvCxnSpPr>
          <p:spPr>
            <a:xfrm>
              <a:off x="6497635" y="2973693"/>
              <a:ext cx="0" cy="3107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12CFD0D-84F9-8861-36AB-20A705C0D188}"/>
                </a:ext>
              </a:extLst>
            </p:cNvPr>
            <p:cNvCxnSpPr>
              <a:cxnSpLocks/>
            </p:cNvCxnSpPr>
            <p:nvPr/>
          </p:nvCxnSpPr>
          <p:spPr>
            <a:xfrm>
              <a:off x="9288295" y="2786359"/>
              <a:ext cx="0" cy="20785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C3843E93-1DC0-FFD9-7EF5-5F7765588A2F}"/>
                </a:ext>
              </a:extLst>
            </p:cNvPr>
            <p:cNvSpPr/>
            <p:nvPr/>
          </p:nvSpPr>
          <p:spPr>
            <a:xfrm>
              <a:off x="1847476" y="4676274"/>
              <a:ext cx="1745451"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sp>
          <p:nvSpPr>
            <p:cNvPr id="82" name="Rectangle 81">
              <a:extLst>
                <a:ext uri="{FF2B5EF4-FFF2-40B4-BE49-F238E27FC236}">
                  <a16:creationId xmlns:a16="http://schemas.microsoft.com/office/drawing/2014/main" id="{8C064AF1-6C0B-A054-46C9-CB634072681F}"/>
                </a:ext>
              </a:extLst>
            </p:cNvPr>
            <p:cNvSpPr/>
            <p:nvPr/>
          </p:nvSpPr>
          <p:spPr>
            <a:xfrm>
              <a:off x="3761213" y="4659004"/>
              <a:ext cx="2113751"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sp>
          <p:nvSpPr>
            <p:cNvPr id="83" name="Rectangle 82">
              <a:extLst>
                <a:ext uri="{FF2B5EF4-FFF2-40B4-BE49-F238E27FC236}">
                  <a16:creationId xmlns:a16="http://schemas.microsoft.com/office/drawing/2014/main" id="{C1FFFE7A-9E65-B60D-1923-065AF9B13AE3}"/>
                </a:ext>
              </a:extLst>
            </p:cNvPr>
            <p:cNvSpPr/>
            <p:nvPr/>
          </p:nvSpPr>
          <p:spPr>
            <a:xfrm>
              <a:off x="6043250" y="4659003"/>
              <a:ext cx="1364813"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sp>
          <p:nvSpPr>
            <p:cNvPr id="84" name="Rectangle 83">
              <a:extLst>
                <a:ext uri="{FF2B5EF4-FFF2-40B4-BE49-F238E27FC236}">
                  <a16:creationId xmlns:a16="http://schemas.microsoft.com/office/drawing/2014/main" id="{AB90B9FE-0B24-0A31-2A1B-5AA21FD20CBA}"/>
                </a:ext>
              </a:extLst>
            </p:cNvPr>
            <p:cNvSpPr/>
            <p:nvPr/>
          </p:nvSpPr>
          <p:spPr>
            <a:xfrm>
              <a:off x="7575592" y="4659002"/>
              <a:ext cx="1364813"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sp>
          <p:nvSpPr>
            <p:cNvPr id="85" name="Rectangle 84">
              <a:extLst>
                <a:ext uri="{FF2B5EF4-FFF2-40B4-BE49-F238E27FC236}">
                  <a16:creationId xmlns:a16="http://schemas.microsoft.com/office/drawing/2014/main" id="{9A6235FC-479F-4D1E-ECCC-18C2E33DE00B}"/>
                </a:ext>
              </a:extLst>
            </p:cNvPr>
            <p:cNvSpPr/>
            <p:nvPr/>
          </p:nvSpPr>
          <p:spPr>
            <a:xfrm>
              <a:off x="9147393" y="4657245"/>
              <a:ext cx="1364813"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sp>
          <p:nvSpPr>
            <p:cNvPr id="86" name="Rectangle 85">
              <a:extLst>
                <a:ext uri="{FF2B5EF4-FFF2-40B4-BE49-F238E27FC236}">
                  <a16:creationId xmlns:a16="http://schemas.microsoft.com/office/drawing/2014/main" id="{3A9ACE3F-CF19-2FB2-F08A-25905B879EE4}"/>
                </a:ext>
              </a:extLst>
            </p:cNvPr>
            <p:cNvSpPr/>
            <p:nvPr/>
          </p:nvSpPr>
          <p:spPr>
            <a:xfrm>
              <a:off x="10697426" y="4659002"/>
              <a:ext cx="1364813" cy="2033673"/>
            </a:xfrm>
            <a:prstGeom prst="rect">
              <a:avLst/>
            </a:prstGeom>
            <a:solidFill>
              <a:srgbClr val="16F2B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PMs</a:t>
              </a:r>
            </a:p>
          </p:txBody>
        </p:sp>
        <p:cxnSp>
          <p:nvCxnSpPr>
            <p:cNvPr id="87" name="Straight Connector 86">
              <a:extLst>
                <a:ext uri="{FF2B5EF4-FFF2-40B4-BE49-F238E27FC236}">
                  <a16:creationId xmlns:a16="http://schemas.microsoft.com/office/drawing/2014/main" id="{4C2F6CEC-EC09-34BF-5FCC-2A479E159A03}"/>
                </a:ext>
              </a:extLst>
            </p:cNvPr>
            <p:cNvCxnSpPr>
              <a:cxnSpLocks/>
              <a:endCxn id="10" idx="0"/>
            </p:cNvCxnSpPr>
            <p:nvPr/>
          </p:nvCxnSpPr>
          <p:spPr>
            <a:xfrm>
              <a:off x="912320" y="4399182"/>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0705D2F8-9D7B-FCE3-9226-ED5200AD03CE}"/>
                </a:ext>
              </a:extLst>
            </p:cNvPr>
            <p:cNvCxnSpPr>
              <a:cxnSpLocks/>
            </p:cNvCxnSpPr>
            <p:nvPr/>
          </p:nvCxnSpPr>
          <p:spPr>
            <a:xfrm>
              <a:off x="2768921" y="4399182"/>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B83922A9-E1AB-31E6-8F02-74729F5712CC}"/>
                </a:ext>
              </a:extLst>
            </p:cNvPr>
            <p:cNvCxnSpPr>
              <a:cxnSpLocks/>
            </p:cNvCxnSpPr>
            <p:nvPr/>
          </p:nvCxnSpPr>
          <p:spPr>
            <a:xfrm>
              <a:off x="4912820" y="4399182"/>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7249365-103D-3751-AB04-79228F3AE8A4}"/>
                </a:ext>
              </a:extLst>
            </p:cNvPr>
            <p:cNvCxnSpPr>
              <a:cxnSpLocks/>
            </p:cNvCxnSpPr>
            <p:nvPr/>
          </p:nvCxnSpPr>
          <p:spPr>
            <a:xfrm>
              <a:off x="6723576" y="4416128"/>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04BF5092-E64C-5D69-5CEB-A4C50EB84174}"/>
                </a:ext>
              </a:extLst>
            </p:cNvPr>
            <p:cNvCxnSpPr>
              <a:cxnSpLocks/>
            </p:cNvCxnSpPr>
            <p:nvPr/>
          </p:nvCxnSpPr>
          <p:spPr>
            <a:xfrm>
              <a:off x="8284995" y="4388039"/>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DBFCEF3-11F5-05F5-4CDF-272DDD5AA85A}"/>
                </a:ext>
              </a:extLst>
            </p:cNvPr>
            <p:cNvCxnSpPr>
              <a:cxnSpLocks/>
            </p:cNvCxnSpPr>
            <p:nvPr/>
          </p:nvCxnSpPr>
          <p:spPr>
            <a:xfrm>
              <a:off x="9875364" y="4399182"/>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E957A0BA-90A1-12FE-994E-6100DECCFD7C}"/>
                </a:ext>
              </a:extLst>
            </p:cNvPr>
            <p:cNvCxnSpPr>
              <a:cxnSpLocks/>
            </p:cNvCxnSpPr>
            <p:nvPr/>
          </p:nvCxnSpPr>
          <p:spPr>
            <a:xfrm>
              <a:off x="11379832" y="4421509"/>
              <a:ext cx="0" cy="260146"/>
            </a:xfrm>
            <a:prstGeom prst="line">
              <a:avLst/>
            </a:prstGeom>
            <a:ln w="381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262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E675-9F80-0815-9357-868592BEE1B0}"/>
              </a:ext>
            </a:extLst>
          </p:cNvPr>
          <p:cNvSpPr>
            <a:spLocks noGrp="1"/>
          </p:cNvSpPr>
          <p:nvPr>
            <p:ph type="title"/>
          </p:nvPr>
        </p:nvSpPr>
        <p:spPr>
          <a:xfrm>
            <a:off x="448757" y="715991"/>
            <a:ext cx="3455821" cy="1616203"/>
          </a:xfrm>
        </p:spPr>
        <p:txBody>
          <a:bodyPr vert="horz" lIns="91440" tIns="45720" rIns="91440" bIns="45720" rtlCol="0" anchor="b">
            <a:normAutofit/>
          </a:bodyPr>
          <a:lstStyle/>
          <a:p>
            <a:r>
              <a:rPr lang="en-US" kern="1200" dirty="0">
                <a:solidFill>
                  <a:schemeClr val="tx1"/>
                </a:solidFill>
                <a:latin typeface="+mj-lt"/>
                <a:ea typeface="+mj-ea"/>
                <a:cs typeface="+mj-cs"/>
              </a:rPr>
              <a:t>GDOT OFFICE STRUCTURE</a:t>
            </a:r>
          </a:p>
        </p:txBody>
      </p:sp>
      <p:sp>
        <p:nvSpPr>
          <p:cNvPr id="3" name="TextBox 2">
            <a:extLst>
              <a:ext uri="{FF2B5EF4-FFF2-40B4-BE49-F238E27FC236}">
                <a16:creationId xmlns:a16="http://schemas.microsoft.com/office/drawing/2014/main" id="{B065FDFE-46CA-2975-AB6D-C9844D48DF20}"/>
              </a:ext>
            </a:extLst>
          </p:cNvPr>
          <p:cNvSpPr txBox="1"/>
          <p:nvPr/>
        </p:nvSpPr>
        <p:spPr>
          <a:xfrm>
            <a:off x="355993" y="2558876"/>
            <a:ext cx="3455821" cy="3447832"/>
          </a:xfrm>
          <a:prstGeom prst="rect">
            <a:avLst/>
          </a:prstGeom>
        </p:spPr>
        <p:txBody>
          <a:bodyPr vert="horz" lIns="91440" tIns="45720" rIns="91440" bIns="45720" rtlCol="0" anchor="t">
            <a:normAutofit/>
          </a:bodyPr>
          <a:lstStyle/>
          <a:p>
            <a:pPr marL="285750" indent="-228600" defTabSz="914400">
              <a:lnSpc>
                <a:spcPct val="90000"/>
              </a:lnSpc>
              <a:spcAft>
                <a:spcPts val="600"/>
              </a:spcAft>
              <a:buFont typeface="Arial" panose="020B0604020202020204" pitchFamily="34" charset="0"/>
              <a:buChar char="•"/>
            </a:pPr>
            <a:r>
              <a:rPr lang="en-US" sz="2800" dirty="0"/>
              <a:t>Be familiar with the names of the Office Heads and Assistant Office Heads</a:t>
            </a:r>
          </a:p>
          <a:p>
            <a:pPr marL="57150" defTabSz="914400">
              <a:lnSpc>
                <a:spcPct val="90000"/>
              </a:lnSpc>
              <a:spcAft>
                <a:spcPts val="600"/>
              </a:spcAft>
            </a:pPr>
            <a:endParaRPr lang="en-US" sz="2800" dirty="0"/>
          </a:p>
          <a:p>
            <a:pPr marL="285750" indent="-228600" defTabSz="914400">
              <a:lnSpc>
                <a:spcPct val="90000"/>
              </a:lnSpc>
              <a:spcAft>
                <a:spcPts val="600"/>
              </a:spcAft>
              <a:buFont typeface="Arial" panose="020B0604020202020204" pitchFamily="34" charset="0"/>
              <a:buChar char="•"/>
            </a:pPr>
            <a:r>
              <a:rPr lang="en-US" sz="2800" dirty="0"/>
              <a:t>Each GDOT Office has an organizational chart.</a:t>
            </a:r>
          </a:p>
          <a:p>
            <a:pPr marL="285750" indent="-228600" defTabSz="914400">
              <a:lnSpc>
                <a:spcPct val="90000"/>
              </a:lnSpc>
              <a:spcAft>
                <a:spcPts val="600"/>
              </a:spcAft>
              <a:buFont typeface="Arial" panose="020B0604020202020204" pitchFamily="34" charset="0"/>
              <a:buChar char="•"/>
            </a:pPr>
            <a:endParaRPr lang="en-US" sz="2800" dirty="0"/>
          </a:p>
        </p:txBody>
      </p:sp>
      <p:pic>
        <p:nvPicPr>
          <p:cNvPr id="9" name="Picture 8">
            <a:extLst>
              <a:ext uri="{FF2B5EF4-FFF2-40B4-BE49-F238E27FC236}">
                <a16:creationId xmlns:a16="http://schemas.microsoft.com/office/drawing/2014/main" id="{EAE8EDF5-A153-6D24-3D8B-5544E7CAE6C2}"/>
              </a:ext>
            </a:extLst>
          </p:cNvPr>
          <p:cNvPicPr>
            <a:picLocks noChangeAspect="1"/>
          </p:cNvPicPr>
          <p:nvPr/>
        </p:nvPicPr>
        <p:blipFill>
          <a:blip r:embed="rId3"/>
          <a:stretch>
            <a:fillRect/>
          </a:stretch>
        </p:blipFill>
        <p:spPr>
          <a:xfrm>
            <a:off x="4158819" y="969990"/>
            <a:ext cx="7869873" cy="5036717"/>
          </a:xfrm>
          <a:prstGeom prst="rect">
            <a:avLst/>
          </a:prstGeom>
        </p:spPr>
      </p:pic>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Arrow: Down 10">
            <a:extLst>
              <a:ext uri="{FF2B5EF4-FFF2-40B4-BE49-F238E27FC236}">
                <a16:creationId xmlns:a16="http://schemas.microsoft.com/office/drawing/2014/main" id="{F34BA06A-4020-0ED4-7D44-F520B3C412CA}"/>
              </a:ext>
            </a:extLst>
          </p:cNvPr>
          <p:cNvSpPr/>
          <p:nvPr/>
        </p:nvSpPr>
        <p:spPr>
          <a:xfrm rot="16200000">
            <a:off x="5382102" y="4245558"/>
            <a:ext cx="484783" cy="1200731"/>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057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97DEDE6B-58A0-D051-D66C-AC148AE25840}"/>
              </a:ext>
            </a:extLst>
          </p:cNvPr>
          <p:cNvPicPr>
            <a:picLocks noChangeAspect="1"/>
          </p:cNvPicPr>
          <p:nvPr/>
        </p:nvPicPr>
        <p:blipFill>
          <a:blip r:embed="rId3"/>
          <a:stretch>
            <a:fillRect/>
          </a:stretch>
        </p:blipFill>
        <p:spPr>
          <a:xfrm>
            <a:off x="973783" y="0"/>
            <a:ext cx="10244433" cy="6858000"/>
          </a:xfrm>
          <a:prstGeom prst="rect">
            <a:avLst/>
          </a:prstGeom>
        </p:spPr>
      </p:pic>
      <p:sp>
        <p:nvSpPr>
          <p:cNvPr id="8" name="Arrow: Down 7">
            <a:extLst>
              <a:ext uri="{FF2B5EF4-FFF2-40B4-BE49-F238E27FC236}">
                <a16:creationId xmlns:a16="http://schemas.microsoft.com/office/drawing/2014/main" id="{ABC5FC07-97A3-6B97-CB9C-8F46F0C31D47}"/>
              </a:ext>
            </a:extLst>
          </p:cNvPr>
          <p:cNvSpPr/>
          <p:nvPr/>
        </p:nvSpPr>
        <p:spPr>
          <a:xfrm rot="3802517">
            <a:off x="2981802" y="5642558"/>
            <a:ext cx="484783" cy="1200731"/>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7709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9582182-EB26-69E7-2CA0-97C0BC5DF8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32182" y="457200"/>
            <a:ext cx="10127635" cy="5943600"/>
          </a:xfrm>
          <a:prstGeom prst="rect">
            <a:avLst/>
          </a:prstGeom>
        </p:spPr>
      </p:pic>
    </p:spTree>
    <p:extLst>
      <p:ext uri="{BB962C8B-B14F-4D97-AF65-F5344CB8AC3E}">
        <p14:creationId xmlns:p14="http://schemas.microsoft.com/office/powerpoint/2010/main" val="153016151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F327C8F-5699-AFE4-8404-6C2EEFF25FB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299" y="2047009"/>
            <a:ext cx="11957191" cy="2774373"/>
          </a:xfrm>
          <a:prstGeom prst="rect">
            <a:avLst/>
          </a:prstGeom>
        </p:spPr>
      </p:pic>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Arrow: Down 4">
            <a:extLst>
              <a:ext uri="{FF2B5EF4-FFF2-40B4-BE49-F238E27FC236}">
                <a16:creationId xmlns:a16="http://schemas.microsoft.com/office/drawing/2014/main" id="{56414FF8-FA07-57F7-13BA-04689D1D187B}"/>
              </a:ext>
            </a:extLst>
          </p:cNvPr>
          <p:cNvSpPr/>
          <p:nvPr/>
        </p:nvSpPr>
        <p:spPr>
          <a:xfrm rot="13073772">
            <a:off x="1000876" y="2676070"/>
            <a:ext cx="270101" cy="2647694"/>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extLst>
              <a:ext uri="{FF2B5EF4-FFF2-40B4-BE49-F238E27FC236}">
                <a16:creationId xmlns:a16="http://schemas.microsoft.com/office/drawing/2014/main" id="{FAA533AB-6FD4-27BE-7C2A-668A918513AB}"/>
              </a:ext>
            </a:extLst>
          </p:cNvPr>
          <p:cNvSpPr/>
          <p:nvPr/>
        </p:nvSpPr>
        <p:spPr>
          <a:xfrm>
            <a:off x="114299" y="5003964"/>
            <a:ext cx="1993900" cy="1131125"/>
          </a:xfrm>
          <a:prstGeom prst="round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Last updated</a:t>
            </a:r>
          </a:p>
        </p:txBody>
      </p:sp>
    </p:spTree>
    <p:extLst>
      <p:ext uri="{BB962C8B-B14F-4D97-AF65-F5344CB8AC3E}">
        <p14:creationId xmlns:p14="http://schemas.microsoft.com/office/powerpoint/2010/main" val="10770996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A2EEBFD9-5EF1-DEE9-1544-BBA8A4D2918D}"/>
              </a:ext>
            </a:extLst>
          </p:cNvPr>
          <p:cNvSpPr>
            <a:spLocks noGrp="1"/>
          </p:cNvSpPr>
          <p:nvPr>
            <p:ph type="ctrTitle"/>
          </p:nvPr>
        </p:nvSpPr>
        <p:spPr>
          <a:xfrm>
            <a:off x="1188069" y="381935"/>
            <a:ext cx="4008583" cy="5974414"/>
          </a:xfrm>
        </p:spPr>
        <p:txBody>
          <a:bodyPr vert="horz" lIns="91440" tIns="45720" rIns="91440" bIns="45720" rtlCol="0" anchor="ctr">
            <a:normAutofit/>
          </a:bodyPr>
          <a:lstStyle/>
          <a:p>
            <a:pPr algn="l"/>
            <a:r>
              <a:rPr lang="en-US" sz="6800" kern="1200" dirty="0">
                <a:solidFill>
                  <a:srgbClr val="FFFFFF"/>
                </a:solidFill>
                <a:latin typeface="+mj-lt"/>
                <a:ea typeface="+mj-ea"/>
                <a:cs typeface="+mj-cs"/>
              </a:rPr>
              <a:t>Learning Objectives</a:t>
            </a:r>
          </a:p>
        </p:txBody>
      </p:sp>
      <p:grpSp>
        <p:nvGrpSpPr>
          <p:cNvPr id="23" name="Group 22">
            <a:extLst>
              <a:ext uri="{FF2B5EF4-FFF2-40B4-BE49-F238E27FC236}">
                <a16:creationId xmlns:a16="http://schemas.microsoft.com/office/drawing/2014/main" id="{0474DF76-993E-44DE-AFB0-C416182ACE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892" y="554152"/>
            <a:ext cx="574177" cy="1075866"/>
            <a:chOff x="613892" y="554152"/>
            <a:chExt cx="574177" cy="1075866"/>
          </a:xfrm>
          <a:solidFill>
            <a:srgbClr val="FFFFFF"/>
          </a:solidFill>
        </p:grpSpPr>
        <p:sp>
          <p:nvSpPr>
            <p:cNvPr id="24"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3061" y="5541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grpFill/>
            <a:ln w="776" cap="flat">
              <a:noFill/>
              <a:prstDash val="solid"/>
              <a:miter/>
            </a:ln>
          </p:spPr>
          <p:txBody>
            <a:bodyPr rtlCol="0" anchor="ctr"/>
            <a:lstStyle/>
            <a:p>
              <a:endParaRPr lang="en-US"/>
            </a:p>
          </p:txBody>
        </p:sp>
        <p:sp>
          <p:nvSpPr>
            <p:cNvPr id="25"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75643" y="837005"/>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grpFill/>
            <a:ln w="516" cap="flat">
              <a:noFill/>
              <a:prstDash val="solid"/>
              <a:miter/>
            </a:ln>
          </p:spPr>
          <p:txBody>
            <a:bodyPr rtlCol="0" anchor="ctr"/>
            <a:lstStyle/>
            <a:p>
              <a:endParaRPr lang="en-US"/>
            </a:p>
          </p:txBody>
        </p:sp>
        <p:sp>
          <p:nvSpPr>
            <p:cNvPr id="26"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3892" y="1472473"/>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grpFill/>
            <a:ln w="751" cap="flat">
              <a:noFill/>
              <a:prstDash val="solid"/>
              <a:miter/>
            </a:ln>
          </p:spPr>
          <p:txBody>
            <a:bodyPr rtlCol="0" anchor="ctr"/>
            <a:lstStyle/>
            <a:p>
              <a:endParaRPr lang="en-US"/>
            </a:p>
          </p:txBody>
        </p:sp>
      </p:grpSp>
      <p:sp>
        <p:nvSpPr>
          <p:cNvPr id="14" name="Subtitle 13">
            <a:extLst>
              <a:ext uri="{FF2B5EF4-FFF2-40B4-BE49-F238E27FC236}">
                <a16:creationId xmlns:a16="http://schemas.microsoft.com/office/drawing/2014/main" id="{2BB31FF9-1D6E-1958-5833-0BED7336978F}"/>
              </a:ext>
            </a:extLst>
          </p:cNvPr>
          <p:cNvSpPr>
            <a:spLocks noGrp="1"/>
          </p:cNvSpPr>
          <p:nvPr>
            <p:ph type="subTitle" idx="1"/>
          </p:nvPr>
        </p:nvSpPr>
        <p:spPr>
          <a:xfrm>
            <a:off x="6384721" y="725667"/>
            <a:ext cx="4771607" cy="6426392"/>
          </a:xfrm>
        </p:spPr>
        <p:txBody>
          <a:bodyPr vert="horz" lIns="91440" tIns="45720" rIns="91440" bIns="45720" rtlCol="0" anchor="ctr">
            <a:normAutofit fontScale="92500" lnSpcReduction="20000"/>
          </a:bodyPr>
          <a:lstStyle/>
          <a:p>
            <a:pPr marL="342900" indent="-228600" algn="l">
              <a:spcAft>
                <a:spcPts val="1800"/>
              </a:spcAft>
              <a:buFont typeface="Arial" panose="020B0604020202020204" pitchFamily="34" charset="0"/>
              <a:buChar char="•"/>
            </a:pPr>
            <a:r>
              <a:rPr lang="en-US" sz="3000" dirty="0">
                <a:solidFill>
                  <a:schemeClr val="tx1">
                    <a:alpha val="80000"/>
                  </a:schemeClr>
                </a:solidFill>
              </a:rPr>
              <a:t>Understand the organization of GDOT executive management </a:t>
            </a:r>
          </a:p>
          <a:p>
            <a:pPr marL="342900" indent="-228600" algn="l">
              <a:spcAft>
                <a:spcPts val="1800"/>
              </a:spcAft>
              <a:buFont typeface="Arial" panose="020B0604020202020204" pitchFamily="34" charset="0"/>
              <a:buChar char="•"/>
            </a:pPr>
            <a:r>
              <a:rPr lang="en-US" sz="3000" dirty="0">
                <a:solidFill>
                  <a:schemeClr val="tx1">
                    <a:alpha val="80000"/>
                  </a:schemeClr>
                </a:solidFill>
              </a:rPr>
              <a:t>Understand the basic organization structure of each GDOT office.</a:t>
            </a:r>
          </a:p>
          <a:p>
            <a:pPr marL="342900" indent="-228600" algn="l">
              <a:spcAft>
                <a:spcPts val="1800"/>
              </a:spcAft>
              <a:buFont typeface="Arial" panose="020B0604020202020204" pitchFamily="34" charset="0"/>
              <a:buChar char="•"/>
            </a:pPr>
            <a:r>
              <a:rPr lang="en-US" sz="3000" dirty="0">
                <a:solidFill>
                  <a:schemeClr val="tx1">
                    <a:alpha val="80000"/>
                  </a:schemeClr>
                </a:solidFill>
              </a:rPr>
              <a:t>Understand the organization structure of the Office of Program Delivery.</a:t>
            </a:r>
          </a:p>
          <a:p>
            <a:pPr marL="342900" indent="-228600" algn="l">
              <a:spcAft>
                <a:spcPts val="1800"/>
              </a:spcAft>
              <a:buFont typeface="Arial" panose="020B0604020202020204" pitchFamily="34" charset="0"/>
              <a:buChar char="•"/>
            </a:pPr>
            <a:r>
              <a:rPr lang="en-US" sz="3000" dirty="0">
                <a:solidFill>
                  <a:schemeClr val="tx1">
                    <a:alpha val="80000"/>
                  </a:schemeClr>
                </a:solidFill>
              </a:rPr>
              <a:t>Understand the basics of navigating a GDOT Office’s website.</a:t>
            </a:r>
          </a:p>
          <a:p>
            <a:pPr marL="342900" indent="-228600" algn="l">
              <a:spcAft>
                <a:spcPts val="1800"/>
              </a:spcAft>
              <a:buFont typeface="Arial" panose="020B0604020202020204" pitchFamily="34" charset="0"/>
              <a:buChar char="•"/>
            </a:pPr>
            <a:r>
              <a:rPr lang="en-US" sz="3000" dirty="0">
                <a:solidFill>
                  <a:schemeClr val="tx1">
                    <a:alpha val="80000"/>
                  </a:schemeClr>
                </a:solidFill>
              </a:rPr>
              <a:t>Understand the communication hierarchy within GDOT. </a:t>
            </a:r>
          </a:p>
          <a:p>
            <a:pPr marL="342900" indent="-228600" algn="l">
              <a:buFont typeface="Arial" panose="020B0604020202020204" pitchFamily="34" charset="0"/>
              <a:buChar char="•"/>
            </a:pPr>
            <a:endParaRPr lang="en-US" sz="2000" dirty="0">
              <a:solidFill>
                <a:schemeClr val="tx1">
                  <a:alpha val="80000"/>
                </a:schemeClr>
              </a:solidFill>
            </a:endParaRPr>
          </a:p>
          <a:p>
            <a:pPr marL="342900" indent="-228600" algn="l">
              <a:buFont typeface="Arial" panose="020B0604020202020204" pitchFamily="34" charset="0"/>
              <a:buChar char="•"/>
            </a:pPr>
            <a:endParaRPr lang="en-US" sz="2000" dirty="0">
              <a:solidFill>
                <a:schemeClr val="tx1">
                  <a:alpha val="80000"/>
                </a:schemeClr>
              </a:solidFill>
            </a:endParaRPr>
          </a:p>
        </p:txBody>
      </p:sp>
      <p:cxnSp>
        <p:nvCxnSpPr>
          <p:cNvPr id="28" name="Straight Connector 27">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131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E675-9F80-0815-9357-868592BEE1B0}"/>
              </a:ext>
            </a:extLst>
          </p:cNvPr>
          <p:cNvSpPr>
            <a:spLocks noGrp="1"/>
          </p:cNvSpPr>
          <p:nvPr>
            <p:ph type="title"/>
          </p:nvPr>
        </p:nvSpPr>
        <p:spPr>
          <a:xfrm>
            <a:off x="123362" y="4218576"/>
            <a:ext cx="2820232" cy="769909"/>
          </a:xfrm>
        </p:spPr>
        <p:txBody>
          <a:bodyPr vert="horz" lIns="91440" tIns="45720" rIns="91440" bIns="45720" rtlCol="0" anchor="b">
            <a:normAutofit fontScale="90000"/>
          </a:bodyPr>
          <a:lstStyle/>
          <a:p>
            <a:pPr algn="ctr"/>
            <a:r>
              <a:rPr lang="en-US" dirty="0"/>
              <a:t>NAVIGATING GDOT OFFICE WEBSITES</a:t>
            </a:r>
            <a:endParaRPr lang="en-US" kern="1200" dirty="0">
              <a:solidFill>
                <a:schemeClr val="tx1"/>
              </a:solidFill>
              <a:latin typeface="+mj-lt"/>
              <a:ea typeface="+mj-ea"/>
              <a:cs typeface="+mj-cs"/>
            </a:endParaRPr>
          </a:p>
        </p:txBody>
      </p:sp>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6BD0582A-9D32-32D0-A1D7-AFAE5ED0F18D}"/>
              </a:ext>
            </a:extLst>
          </p:cNvPr>
          <p:cNvPicPr>
            <a:picLocks noChangeAspect="1"/>
          </p:cNvPicPr>
          <p:nvPr/>
        </p:nvPicPr>
        <p:blipFill>
          <a:blip r:embed="rId3"/>
          <a:stretch>
            <a:fillRect/>
          </a:stretch>
        </p:blipFill>
        <p:spPr>
          <a:xfrm>
            <a:off x="3066957" y="0"/>
            <a:ext cx="9001681" cy="6858000"/>
          </a:xfrm>
          <a:prstGeom prst="rect">
            <a:avLst/>
          </a:prstGeom>
        </p:spPr>
      </p:pic>
      <p:grpSp>
        <p:nvGrpSpPr>
          <p:cNvPr id="7" name="Group 6">
            <a:extLst>
              <a:ext uri="{FF2B5EF4-FFF2-40B4-BE49-F238E27FC236}">
                <a16:creationId xmlns:a16="http://schemas.microsoft.com/office/drawing/2014/main" id="{1075762A-883E-E249-ABC2-664386524BF7}"/>
              </a:ext>
            </a:extLst>
          </p:cNvPr>
          <p:cNvGrpSpPr/>
          <p:nvPr/>
        </p:nvGrpSpPr>
        <p:grpSpPr>
          <a:xfrm>
            <a:off x="5774662" y="336332"/>
            <a:ext cx="3699538" cy="552668"/>
            <a:chOff x="6256231" y="704632"/>
            <a:chExt cx="3586269" cy="484783"/>
          </a:xfrm>
        </p:grpSpPr>
        <p:sp>
          <p:nvSpPr>
            <p:cNvPr id="11" name="Arrow: Down 10">
              <a:extLst>
                <a:ext uri="{FF2B5EF4-FFF2-40B4-BE49-F238E27FC236}">
                  <a16:creationId xmlns:a16="http://schemas.microsoft.com/office/drawing/2014/main" id="{F34BA06A-4020-0ED4-7D44-F520B3C412CA}"/>
                </a:ext>
              </a:extLst>
            </p:cNvPr>
            <p:cNvSpPr/>
            <p:nvPr/>
          </p:nvSpPr>
          <p:spPr>
            <a:xfrm rot="5400000">
              <a:off x="7629173" y="-668310"/>
              <a:ext cx="484783" cy="3230668"/>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F48FB6C4-ED87-3566-0073-3AC66716C1A1}"/>
                </a:ext>
              </a:extLst>
            </p:cNvPr>
            <p:cNvSpPr txBox="1"/>
            <p:nvPr/>
          </p:nvSpPr>
          <p:spPr>
            <a:xfrm>
              <a:off x="6604000" y="774700"/>
              <a:ext cx="3238500" cy="369332"/>
            </a:xfrm>
            <a:prstGeom prst="rect">
              <a:avLst/>
            </a:prstGeom>
            <a:noFill/>
          </p:spPr>
          <p:txBody>
            <a:bodyPr wrap="square" rtlCol="0">
              <a:spAutoFit/>
            </a:bodyPr>
            <a:lstStyle/>
            <a:p>
              <a:r>
                <a:rPr lang="en-US" dirty="0">
                  <a:solidFill>
                    <a:schemeClr val="bg1"/>
                  </a:solidFill>
                </a:rPr>
                <a:t>WWW.MYGDOT.DOT.GA.GOV</a:t>
              </a:r>
            </a:p>
          </p:txBody>
        </p:sp>
      </p:grpSp>
      <p:sp>
        <p:nvSpPr>
          <p:cNvPr id="8" name="Arrow: Down 7">
            <a:extLst>
              <a:ext uri="{FF2B5EF4-FFF2-40B4-BE49-F238E27FC236}">
                <a16:creationId xmlns:a16="http://schemas.microsoft.com/office/drawing/2014/main" id="{8E0903BF-8F46-988D-0418-7F044F65D6CB}"/>
              </a:ext>
            </a:extLst>
          </p:cNvPr>
          <p:cNvSpPr/>
          <p:nvPr/>
        </p:nvSpPr>
        <p:spPr>
          <a:xfrm rot="5400000">
            <a:off x="4429602" y="2213558"/>
            <a:ext cx="484783" cy="1200731"/>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059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9631CCC-6AC4-D18E-16D9-1A4B945D5446}"/>
              </a:ext>
            </a:extLst>
          </p:cNvPr>
          <p:cNvPicPr>
            <a:picLocks noChangeAspect="1"/>
          </p:cNvPicPr>
          <p:nvPr/>
        </p:nvPicPr>
        <p:blipFill>
          <a:blip r:embed="rId3"/>
          <a:stretch>
            <a:fillRect/>
          </a:stretch>
        </p:blipFill>
        <p:spPr>
          <a:xfrm>
            <a:off x="393412" y="215900"/>
            <a:ext cx="10950082" cy="6184899"/>
          </a:xfrm>
          <a:prstGeom prst="rect">
            <a:avLst/>
          </a:prstGeom>
        </p:spPr>
      </p:pic>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59047907"/>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E9E4B149-B69F-779C-50EE-1C9D32D6331A}"/>
              </a:ext>
            </a:extLst>
          </p:cNvPr>
          <p:cNvPicPr>
            <a:picLocks noChangeAspect="1"/>
          </p:cNvPicPr>
          <p:nvPr/>
        </p:nvPicPr>
        <p:blipFill>
          <a:blip r:embed="rId3"/>
          <a:stretch>
            <a:fillRect/>
          </a:stretch>
        </p:blipFill>
        <p:spPr>
          <a:xfrm>
            <a:off x="266700" y="389052"/>
            <a:ext cx="10914210" cy="5897448"/>
          </a:xfrm>
          <a:prstGeom prst="rect">
            <a:avLst/>
          </a:prstGeom>
        </p:spPr>
      </p:pic>
      <p:sp>
        <p:nvSpPr>
          <p:cNvPr id="4" name="Arrow: Down 3">
            <a:extLst>
              <a:ext uri="{FF2B5EF4-FFF2-40B4-BE49-F238E27FC236}">
                <a16:creationId xmlns:a16="http://schemas.microsoft.com/office/drawing/2014/main" id="{605226C2-F3F8-5A17-9BAA-960F5862A500}"/>
              </a:ext>
            </a:extLst>
          </p:cNvPr>
          <p:cNvSpPr/>
          <p:nvPr/>
        </p:nvSpPr>
        <p:spPr>
          <a:xfrm rot="5400000">
            <a:off x="2892902" y="1616658"/>
            <a:ext cx="484783" cy="1200731"/>
          </a:xfrm>
          <a:prstGeom prst="downArrow">
            <a:avLst>
              <a:gd name="adj1" fmla="val 50000"/>
              <a:gd name="adj2" fmla="val 46964"/>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7098061"/>
      </p:ext>
    </p:extLst>
  </p:cSld>
  <p:clrMapOvr>
    <a:masterClrMapping/>
  </p:clrMapOvr>
  <mc:AlternateContent xmlns:mc="http://schemas.openxmlformats.org/markup-compatibility/2006" xmlns:p14="http://schemas.microsoft.com/office/powerpoint/2010/main">
    <mc:Choice Requires="p14">
      <p:transition spd="slow" p14:dur="3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75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EA3DDE2F-C7D0-B7BF-809F-E86177C288EA}"/>
              </a:ext>
            </a:extLst>
          </p:cNvPr>
          <p:cNvPicPr>
            <a:picLocks noChangeAspect="1"/>
          </p:cNvPicPr>
          <p:nvPr/>
        </p:nvPicPr>
        <p:blipFill>
          <a:blip r:embed="rId3"/>
          <a:stretch>
            <a:fillRect/>
          </a:stretch>
        </p:blipFill>
        <p:spPr>
          <a:xfrm>
            <a:off x="-11733" y="1054099"/>
            <a:ext cx="12080371" cy="4794100"/>
          </a:xfrm>
          <a:prstGeom prst="rect">
            <a:avLst/>
          </a:prstGeom>
        </p:spPr>
      </p:pic>
      <p:sp>
        <p:nvSpPr>
          <p:cNvPr id="6" name="Rectangle 5">
            <a:extLst>
              <a:ext uri="{FF2B5EF4-FFF2-40B4-BE49-F238E27FC236}">
                <a16:creationId xmlns:a16="http://schemas.microsoft.com/office/drawing/2014/main" id="{3CB1FAC6-20DF-AC5C-AE61-B1A0E1E99DCE}"/>
              </a:ext>
            </a:extLst>
          </p:cNvPr>
          <p:cNvSpPr/>
          <p:nvPr/>
        </p:nvSpPr>
        <p:spPr>
          <a:xfrm>
            <a:off x="1041400" y="1308100"/>
            <a:ext cx="2514600" cy="254000"/>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Environmental Services</a:t>
            </a:r>
          </a:p>
        </p:txBody>
      </p:sp>
      <p:sp>
        <p:nvSpPr>
          <p:cNvPr id="9" name="TextBox 8">
            <a:extLst>
              <a:ext uri="{FF2B5EF4-FFF2-40B4-BE49-F238E27FC236}">
                <a16:creationId xmlns:a16="http://schemas.microsoft.com/office/drawing/2014/main" id="{ACCD320C-1D1A-BA8B-CA23-777520199CA5}"/>
              </a:ext>
            </a:extLst>
          </p:cNvPr>
          <p:cNvSpPr txBox="1"/>
          <p:nvPr/>
        </p:nvSpPr>
        <p:spPr>
          <a:xfrm>
            <a:off x="6096000" y="269270"/>
            <a:ext cx="5181600" cy="1692771"/>
          </a:xfrm>
          <a:prstGeom prst="rect">
            <a:avLst/>
          </a:prstGeom>
          <a:solidFill>
            <a:schemeClr val="bg1"/>
          </a:solidFill>
          <a:ln w="44450">
            <a:solidFill>
              <a:srgbClr val="7030A0"/>
            </a:solidFill>
          </a:ln>
        </p:spPr>
        <p:txBody>
          <a:bodyPr wrap="square" rtlCol="0">
            <a:spAutoFit/>
          </a:bodyPr>
          <a:lstStyle/>
          <a:p>
            <a:r>
              <a:rPr lang="en-US" sz="2600" dirty="0"/>
              <a:t>The Office of Environmental Services (OES) is responsible for obtaining environmental approvals for all construction projects…</a:t>
            </a:r>
          </a:p>
        </p:txBody>
      </p:sp>
      <p:sp>
        <p:nvSpPr>
          <p:cNvPr id="10" name="Arrow: Right 9">
            <a:extLst>
              <a:ext uri="{FF2B5EF4-FFF2-40B4-BE49-F238E27FC236}">
                <a16:creationId xmlns:a16="http://schemas.microsoft.com/office/drawing/2014/main" id="{1EA976D0-7CC8-A056-DB7E-06498CAFA746}"/>
              </a:ext>
            </a:extLst>
          </p:cNvPr>
          <p:cNvSpPr/>
          <p:nvPr/>
        </p:nvSpPr>
        <p:spPr>
          <a:xfrm rot="19408985">
            <a:off x="5138831" y="1303103"/>
            <a:ext cx="925192" cy="412704"/>
          </a:xfrm>
          <a:prstGeom prst="rightArrow">
            <a:avLst/>
          </a:prstGeom>
          <a:noFill/>
          <a:ln w="4762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E92A10BB-8A5A-F4FF-5407-FA154A4D77D3}"/>
              </a:ext>
            </a:extLst>
          </p:cNvPr>
          <p:cNvSpPr/>
          <p:nvPr/>
        </p:nvSpPr>
        <p:spPr>
          <a:xfrm rot="1514732">
            <a:off x="4680438" y="4730477"/>
            <a:ext cx="1230182" cy="412704"/>
          </a:xfrm>
          <a:prstGeom prst="rightArrow">
            <a:avLst/>
          </a:prstGeom>
          <a:noFill/>
          <a:ln w="47625">
            <a:solidFill>
              <a:srgbClr val="A0208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1F00A10-09EB-96DC-F660-674C8FB31337}"/>
              </a:ext>
            </a:extLst>
          </p:cNvPr>
          <p:cNvSpPr/>
          <p:nvPr/>
        </p:nvSpPr>
        <p:spPr>
          <a:xfrm>
            <a:off x="1498600" y="1930400"/>
            <a:ext cx="6959600" cy="685798"/>
          </a:xfrm>
          <a:prstGeom prst="rect">
            <a:avLst/>
          </a:prstGeom>
          <a:solidFill>
            <a:srgbClr val="7030A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274D1D-9677-0545-84A3-F6DB037DD6E3}"/>
              </a:ext>
            </a:extLst>
          </p:cNvPr>
          <p:cNvSpPr/>
          <p:nvPr/>
        </p:nvSpPr>
        <p:spPr>
          <a:xfrm>
            <a:off x="1498599" y="2715229"/>
            <a:ext cx="1146211" cy="434371"/>
          </a:xfrm>
          <a:prstGeom prst="rect">
            <a:avLst/>
          </a:prstGeom>
          <a:solidFill>
            <a:srgbClr val="0070C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0322A48-791A-9796-AE6A-0BA85EAEAC1F}"/>
              </a:ext>
            </a:extLst>
          </p:cNvPr>
          <p:cNvPicPr>
            <a:picLocks noChangeAspect="1"/>
          </p:cNvPicPr>
          <p:nvPr/>
        </p:nvPicPr>
        <p:blipFill>
          <a:blip r:embed="rId4"/>
          <a:stretch>
            <a:fillRect/>
          </a:stretch>
        </p:blipFill>
        <p:spPr>
          <a:xfrm>
            <a:off x="3944692" y="2527010"/>
            <a:ext cx="3610438" cy="1498450"/>
          </a:xfrm>
          <a:prstGeom prst="rect">
            <a:avLst/>
          </a:prstGeom>
          <a:ln w="50800">
            <a:solidFill>
              <a:srgbClr val="0070C0"/>
            </a:solidFill>
          </a:ln>
        </p:spPr>
      </p:pic>
      <p:pic>
        <p:nvPicPr>
          <p:cNvPr id="7" name="Picture 6">
            <a:extLst>
              <a:ext uri="{FF2B5EF4-FFF2-40B4-BE49-F238E27FC236}">
                <a16:creationId xmlns:a16="http://schemas.microsoft.com/office/drawing/2014/main" id="{A667FD5B-BA23-E1E9-6EC9-7E11BB59FD8C}"/>
              </a:ext>
            </a:extLst>
          </p:cNvPr>
          <p:cNvPicPr>
            <a:picLocks noChangeAspect="1"/>
          </p:cNvPicPr>
          <p:nvPr/>
        </p:nvPicPr>
        <p:blipFill>
          <a:blip r:embed="rId5"/>
          <a:stretch>
            <a:fillRect/>
          </a:stretch>
        </p:blipFill>
        <p:spPr>
          <a:xfrm>
            <a:off x="5980961" y="4324205"/>
            <a:ext cx="5296639" cy="2257740"/>
          </a:xfrm>
          <a:prstGeom prst="rect">
            <a:avLst/>
          </a:prstGeom>
          <a:solidFill>
            <a:schemeClr val="bg1"/>
          </a:solidFill>
          <a:ln w="50800">
            <a:solidFill>
              <a:srgbClr val="A02085"/>
            </a:solidFill>
          </a:ln>
        </p:spPr>
      </p:pic>
      <p:sp>
        <p:nvSpPr>
          <p:cNvPr id="8" name="Rectangle 7">
            <a:extLst>
              <a:ext uri="{FF2B5EF4-FFF2-40B4-BE49-F238E27FC236}">
                <a16:creationId xmlns:a16="http://schemas.microsoft.com/office/drawing/2014/main" id="{2E8EE011-CD05-A55D-30B2-66200883F79B}"/>
              </a:ext>
            </a:extLst>
          </p:cNvPr>
          <p:cNvSpPr/>
          <p:nvPr/>
        </p:nvSpPr>
        <p:spPr>
          <a:xfrm>
            <a:off x="1498598" y="4113804"/>
            <a:ext cx="3111502" cy="1988396"/>
          </a:xfrm>
          <a:prstGeom prst="rect">
            <a:avLst/>
          </a:prstGeom>
          <a:solidFill>
            <a:srgbClr val="A02085">
              <a:alpha val="2470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146B2948-4BEA-8404-6716-2EB579DDDD97}"/>
              </a:ext>
            </a:extLst>
          </p:cNvPr>
          <p:cNvSpPr/>
          <p:nvPr/>
        </p:nvSpPr>
        <p:spPr>
          <a:xfrm rot="1514732">
            <a:off x="2685250" y="2885799"/>
            <a:ext cx="1230182" cy="412704"/>
          </a:xfrm>
          <a:prstGeom prst="rightArrow">
            <a:avLst/>
          </a:prstGeom>
          <a:noFill/>
          <a:ln w="476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35174398"/>
      </p:ext>
    </p:extLst>
  </p:cSld>
  <p:clrMapOvr>
    <a:masterClrMapping/>
  </p:clrMapOvr>
  <mc:AlternateContent xmlns:mc="http://schemas.openxmlformats.org/markup-compatibility/2006" xmlns:p14="http://schemas.microsoft.com/office/powerpoint/2010/main">
    <mc:Choice Requires="p14">
      <p:transition spd="slow" p14:dur="3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8"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5" name="Rectangle 14">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EA3DDE2F-C7D0-B7BF-809F-E86177C288EA}"/>
              </a:ext>
            </a:extLst>
          </p:cNvPr>
          <p:cNvPicPr>
            <a:picLocks noChangeAspect="1"/>
          </p:cNvPicPr>
          <p:nvPr/>
        </p:nvPicPr>
        <p:blipFill>
          <a:blip r:embed="rId3"/>
          <a:stretch>
            <a:fillRect/>
          </a:stretch>
        </p:blipFill>
        <p:spPr>
          <a:xfrm>
            <a:off x="-11733" y="1054099"/>
            <a:ext cx="12080371" cy="4794100"/>
          </a:xfrm>
          <a:prstGeom prst="rect">
            <a:avLst/>
          </a:prstGeom>
        </p:spPr>
      </p:pic>
      <p:sp>
        <p:nvSpPr>
          <p:cNvPr id="13" name="Rectangle 12">
            <a:extLst>
              <a:ext uri="{FF2B5EF4-FFF2-40B4-BE49-F238E27FC236}">
                <a16:creationId xmlns:a16="http://schemas.microsoft.com/office/drawing/2014/main" id="{CD274D1D-9677-0545-84A3-F6DB037DD6E3}"/>
              </a:ext>
            </a:extLst>
          </p:cNvPr>
          <p:cNvSpPr/>
          <p:nvPr/>
        </p:nvSpPr>
        <p:spPr>
          <a:xfrm>
            <a:off x="8597899" y="2029429"/>
            <a:ext cx="3470739" cy="3088671"/>
          </a:xfrm>
          <a:prstGeom prst="rect">
            <a:avLst/>
          </a:prstGeom>
          <a:solidFill>
            <a:srgbClr val="00B05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6B3DAAA-BC0A-BBC4-7076-4DAC934AE65E}"/>
              </a:ext>
            </a:extLst>
          </p:cNvPr>
          <p:cNvPicPr>
            <a:picLocks noChangeAspect="1"/>
          </p:cNvPicPr>
          <p:nvPr/>
        </p:nvPicPr>
        <p:blipFill>
          <a:blip r:embed="rId4"/>
          <a:stretch>
            <a:fillRect/>
          </a:stretch>
        </p:blipFill>
        <p:spPr>
          <a:xfrm>
            <a:off x="3592733" y="216899"/>
            <a:ext cx="4475683" cy="5643999"/>
          </a:xfrm>
          <a:prstGeom prst="rect">
            <a:avLst/>
          </a:prstGeom>
          <a:ln w="50800">
            <a:solidFill>
              <a:srgbClr val="00B050"/>
            </a:solidFill>
          </a:ln>
        </p:spPr>
      </p:pic>
      <p:sp>
        <p:nvSpPr>
          <p:cNvPr id="11" name="Arrow: Right 10">
            <a:extLst>
              <a:ext uri="{FF2B5EF4-FFF2-40B4-BE49-F238E27FC236}">
                <a16:creationId xmlns:a16="http://schemas.microsoft.com/office/drawing/2014/main" id="{E92A10BB-8A5A-F4FF-5407-FA154A4D77D3}"/>
              </a:ext>
            </a:extLst>
          </p:cNvPr>
          <p:cNvSpPr/>
          <p:nvPr/>
        </p:nvSpPr>
        <p:spPr>
          <a:xfrm rot="12477076">
            <a:off x="8173317" y="1352491"/>
            <a:ext cx="1230182" cy="412704"/>
          </a:xfrm>
          <a:prstGeom prst="rightArrow">
            <a:avLst/>
          </a:prstGeom>
          <a:noFill/>
          <a:ln w="4762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6276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52A5C8-EA31-97DD-933A-72900BAA8F92}"/>
              </a:ext>
            </a:extLst>
          </p:cNvPr>
          <p:cNvSpPr>
            <a:spLocks noGrp="1"/>
          </p:cNvSpPr>
          <p:nvPr>
            <p:ph type="title"/>
          </p:nvPr>
        </p:nvSpPr>
        <p:spPr>
          <a:xfrm>
            <a:off x="602432" y="341747"/>
            <a:ext cx="10515600" cy="1325563"/>
          </a:xfrm>
        </p:spPr>
        <p:txBody>
          <a:bodyPr>
            <a:normAutofit/>
          </a:bodyPr>
          <a:lstStyle/>
          <a:p>
            <a:pPr algn="ctr"/>
            <a:r>
              <a:rPr lang="en-US" sz="5400" dirty="0"/>
              <a:t>COMMUNICATION GUIDELINES</a:t>
            </a:r>
          </a:p>
        </p:txBody>
      </p:sp>
      <p:sp>
        <p:nvSpPr>
          <p:cNvPr id="16"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CB9A3814-0EB6-B6A9-05FB-9502D5D570DC}"/>
              </a:ext>
            </a:extLst>
          </p:cNvPr>
          <p:cNvGrpSpPr/>
          <p:nvPr/>
        </p:nvGrpSpPr>
        <p:grpSpPr>
          <a:xfrm>
            <a:off x="431800" y="2982228"/>
            <a:ext cx="4077150" cy="2562156"/>
            <a:chOff x="431800" y="2982228"/>
            <a:chExt cx="4077150" cy="2562156"/>
          </a:xfrm>
        </p:grpSpPr>
        <p:sp>
          <p:nvSpPr>
            <p:cNvPr id="7" name="Oval 6">
              <a:extLst>
                <a:ext uri="{FF2B5EF4-FFF2-40B4-BE49-F238E27FC236}">
                  <a16:creationId xmlns:a16="http://schemas.microsoft.com/office/drawing/2014/main" id="{410D8037-9C70-0DCD-8C50-73BE7C2EE104}"/>
                </a:ext>
              </a:extLst>
            </p:cNvPr>
            <p:cNvSpPr/>
            <p:nvPr/>
          </p:nvSpPr>
          <p:spPr>
            <a:xfrm>
              <a:off x="1894537" y="2982228"/>
              <a:ext cx="1338187" cy="1338187"/>
            </a:xfrm>
            <a:prstGeom prst="ellipse">
              <a:avLst/>
            </a:prstGeom>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a:lstStyle/>
            <a:p>
              <a:endParaRPr lang="en-US"/>
            </a:p>
          </p:txBody>
        </p:sp>
        <p:sp>
          <p:nvSpPr>
            <p:cNvPr id="8" name="Rectangle 7" descr="Captain">
              <a:extLst>
                <a:ext uri="{FF2B5EF4-FFF2-40B4-BE49-F238E27FC236}">
                  <a16:creationId xmlns:a16="http://schemas.microsoft.com/office/drawing/2014/main" id="{907D195B-2A9E-6B9C-2535-B36656285FC4}"/>
                </a:ext>
              </a:extLst>
            </p:cNvPr>
            <p:cNvSpPr/>
            <p:nvPr/>
          </p:nvSpPr>
          <p:spPr>
            <a:xfrm>
              <a:off x="2179724" y="3267416"/>
              <a:ext cx="767812" cy="76781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Shape 9">
              <a:extLst>
                <a:ext uri="{FF2B5EF4-FFF2-40B4-BE49-F238E27FC236}">
                  <a16:creationId xmlns:a16="http://schemas.microsoft.com/office/drawing/2014/main" id="{2122E592-F064-E7D6-3BEC-1B34F740D8D8}"/>
                </a:ext>
              </a:extLst>
            </p:cNvPr>
            <p:cNvSpPr/>
            <p:nvPr/>
          </p:nvSpPr>
          <p:spPr>
            <a:xfrm>
              <a:off x="431800" y="4715154"/>
              <a:ext cx="4077150" cy="829230"/>
            </a:xfrm>
            <a:custGeom>
              <a:avLst/>
              <a:gdLst>
                <a:gd name="connsiteX0" fmla="*/ 0 w 4077150"/>
                <a:gd name="connsiteY0" fmla="*/ 0 h 829230"/>
                <a:gd name="connsiteX1" fmla="*/ 4077150 w 4077150"/>
                <a:gd name="connsiteY1" fmla="*/ 0 h 829230"/>
                <a:gd name="connsiteX2" fmla="*/ 4077150 w 4077150"/>
                <a:gd name="connsiteY2" fmla="*/ 829230 h 829230"/>
                <a:gd name="connsiteX3" fmla="*/ 0 w 4077150"/>
                <a:gd name="connsiteY3" fmla="*/ 829230 h 829230"/>
                <a:gd name="connsiteX4" fmla="*/ 0 w 4077150"/>
                <a:gd name="connsiteY4" fmla="*/ 0 h 82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7150" h="829230">
                  <a:moveTo>
                    <a:pt x="0" y="0"/>
                  </a:moveTo>
                  <a:lnTo>
                    <a:pt x="4077150" y="0"/>
                  </a:lnTo>
                  <a:lnTo>
                    <a:pt x="4077150" y="829230"/>
                  </a:lnTo>
                  <a:lnTo>
                    <a:pt x="0" y="82923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2">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0" kern="1200" dirty="0"/>
                <a:t>discuss with DPM prior to </a:t>
              </a:r>
              <a:r>
                <a:rPr lang="en-US" sz="2400" kern="1200" dirty="0"/>
                <a:t>responding To </a:t>
              </a:r>
              <a:r>
                <a:rPr lang="en-US" sz="2400" b="0" kern="1200" dirty="0"/>
                <a:t>GDOT management</a:t>
              </a:r>
              <a:endParaRPr lang="en-US" sz="2400" kern="1200" dirty="0"/>
            </a:p>
          </p:txBody>
        </p:sp>
      </p:grpSp>
      <p:sp>
        <p:nvSpPr>
          <p:cNvPr id="20" name="Rectangle 19" descr="Hierarchy">
            <a:extLst>
              <a:ext uri="{FF2B5EF4-FFF2-40B4-BE49-F238E27FC236}">
                <a16:creationId xmlns:a16="http://schemas.microsoft.com/office/drawing/2014/main" id="{E848295A-CE4E-1079-3F46-4BB31407AF0A}"/>
              </a:ext>
            </a:extLst>
          </p:cNvPr>
          <p:cNvSpPr/>
          <p:nvPr/>
        </p:nvSpPr>
        <p:spPr>
          <a:xfrm>
            <a:off x="9487797" y="3267416"/>
            <a:ext cx="767812" cy="76781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26" name="Group 25">
            <a:extLst>
              <a:ext uri="{FF2B5EF4-FFF2-40B4-BE49-F238E27FC236}">
                <a16:creationId xmlns:a16="http://schemas.microsoft.com/office/drawing/2014/main" id="{10981F80-DE3B-E258-7F77-263611BCDED1}"/>
              </a:ext>
            </a:extLst>
          </p:cNvPr>
          <p:cNvGrpSpPr/>
          <p:nvPr/>
        </p:nvGrpSpPr>
        <p:grpSpPr>
          <a:xfrm>
            <a:off x="5125304" y="2982228"/>
            <a:ext cx="2808043" cy="2584230"/>
            <a:chOff x="4999465" y="2960154"/>
            <a:chExt cx="2808043" cy="2584230"/>
          </a:xfrm>
        </p:grpSpPr>
        <p:sp>
          <p:nvSpPr>
            <p:cNvPr id="23" name="Oval 22">
              <a:extLst>
                <a:ext uri="{FF2B5EF4-FFF2-40B4-BE49-F238E27FC236}">
                  <a16:creationId xmlns:a16="http://schemas.microsoft.com/office/drawing/2014/main" id="{A50382A6-6D32-2E85-4BA2-A875588191C7}"/>
                </a:ext>
              </a:extLst>
            </p:cNvPr>
            <p:cNvSpPr/>
            <p:nvPr/>
          </p:nvSpPr>
          <p:spPr>
            <a:xfrm>
              <a:off x="5734393" y="2960154"/>
              <a:ext cx="1338187" cy="1338187"/>
            </a:xfrm>
            <a:prstGeom prst="ellipse">
              <a:avLst/>
            </a:prstGeom>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txBody>
            <a:bodyPr/>
            <a:lstStyle/>
            <a:p>
              <a:endParaRPr lang="en-US" dirty="0"/>
            </a:p>
          </p:txBody>
        </p:sp>
        <p:sp>
          <p:nvSpPr>
            <p:cNvPr id="24" name="Rectangle 23" descr="Board Room">
              <a:extLst>
                <a:ext uri="{FF2B5EF4-FFF2-40B4-BE49-F238E27FC236}">
                  <a16:creationId xmlns:a16="http://schemas.microsoft.com/office/drawing/2014/main" id="{FB656FDD-51F3-7E02-A3A2-F18292648E37}"/>
                </a:ext>
              </a:extLst>
            </p:cNvPr>
            <p:cNvSpPr/>
            <p:nvPr/>
          </p:nvSpPr>
          <p:spPr>
            <a:xfrm>
              <a:off x="6019581" y="3245342"/>
              <a:ext cx="767812" cy="76781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Freeform: Shape 24">
              <a:extLst>
                <a:ext uri="{FF2B5EF4-FFF2-40B4-BE49-F238E27FC236}">
                  <a16:creationId xmlns:a16="http://schemas.microsoft.com/office/drawing/2014/main" id="{DD3F2E57-12E3-7334-008A-7B17B591A612}"/>
                </a:ext>
              </a:extLst>
            </p:cNvPr>
            <p:cNvSpPr/>
            <p:nvPr/>
          </p:nvSpPr>
          <p:spPr>
            <a:xfrm>
              <a:off x="4999465" y="4715154"/>
              <a:ext cx="2808043" cy="829230"/>
            </a:xfrm>
            <a:custGeom>
              <a:avLst/>
              <a:gdLst>
                <a:gd name="connsiteX0" fmla="*/ 0 w 2808043"/>
                <a:gd name="connsiteY0" fmla="*/ 0 h 829230"/>
                <a:gd name="connsiteX1" fmla="*/ 2808043 w 2808043"/>
                <a:gd name="connsiteY1" fmla="*/ 0 h 829230"/>
                <a:gd name="connsiteX2" fmla="*/ 2808043 w 2808043"/>
                <a:gd name="connsiteY2" fmla="*/ 829230 h 829230"/>
                <a:gd name="connsiteX3" fmla="*/ 0 w 2808043"/>
                <a:gd name="connsiteY3" fmla="*/ 829230 h 829230"/>
                <a:gd name="connsiteX4" fmla="*/ 0 w 2808043"/>
                <a:gd name="connsiteY4" fmla="*/ 0 h 82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8043" h="829230">
                  <a:moveTo>
                    <a:pt x="0" y="0"/>
                  </a:moveTo>
                  <a:lnTo>
                    <a:pt x="2808043" y="0"/>
                  </a:lnTo>
                  <a:lnTo>
                    <a:pt x="2808043" y="829230"/>
                  </a:lnTo>
                  <a:lnTo>
                    <a:pt x="0" y="82923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dirty="0"/>
                <a:t>Include the District Program Manager</a:t>
              </a:r>
            </a:p>
          </p:txBody>
        </p:sp>
      </p:grpSp>
      <p:grpSp>
        <p:nvGrpSpPr>
          <p:cNvPr id="30" name="Group 29">
            <a:extLst>
              <a:ext uri="{FF2B5EF4-FFF2-40B4-BE49-F238E27FC236}">
                <a16:creationId xmlns:a16="http://schemas.microsoft.com/office/drawing/2014/main" id="{787A26AD-F5AB-594C-32CD-172EA82D0675}"/>
              </a:ext>
            </a:extLst>
          </p:cNvPr>
          <p:cNvGrpSpPr/>
          <p:nvPr/>
        </p:nvGrpSpPr>
        <p:grpSpPr>
          <a:xfrm>
            <a:off x="8549702" y="2960154"/>
            <a:ext cx="3387281" cy="2582928"/>
            <a:chOff x="8271318" y="2961456"/>
            <a:chExt cx="3387281" cy="2582928"/>
          </a:xfrm>
        </p:grpSpPr>
        <p:sp>
          <p:nvSpPr>
            <p:cNvPr id="27" name="Oval 26">
              <a:extLst>
                <a:ext uri="{FF2B5EF4-FFF2-40B4-BE49-F238E27FC236}">
                  <a16:creationId xmlns:a16="http://schemas.microsoft.com/office/drawing/2014/main" id="{A867C5A0-0A2A-CE11-C18D-B72A90B38F2B}"/>
                </a:ext>
              </a:extLst>
            </p:cNvPr>
            <p:cNvSpPr/>
            <p:nvPr/>
          </p:nvSpPr>
          <p:spPr>
            <a:xfrm>
              <a:off x="9202609" y="2961456"/>
              <a:ext cx="1338187" cy="1338187"/>
            </a:xfrm>
            <a:prstGeom prst="ellipse">
              <a:avLst/>
            </a:prstGeom>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txBody>
            <a:bodyPr/>
            <a:lstStyle/>
            <a:p>
              <a:endParaRPr lang="en-US" dirty="0"/>
            </a:p>
          </p:txBody>
        </p:sp>
        <p:sp>
          <p:nvSpPr>
            <p:cNvPr id="28" name="Rectangle 27" descr="Hierarchy">
              <a:extLst>
                <a:ext uri="{FF2B5EF4-FFF2-40B4-BE49-F238E27FC236}">
                  <a16:creationId xmlns:a16="http://schemas.microsoft.com/office/drawing/2014/main" id="{B3818043-CF73-B47C-8747-4EA9B78A581A}"/>
                </a:ext>
              </a:extLst>
            </p:cNvPr>
            <p:cNvSpPr/>
            <p:nvPr/>
          </p:nvSpPr>
          <p:spPr>
            <a:xfrm>
              <a:off x="9487797" y="3246644"/>
              <a:ext cx="767812" cy="76781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9" name="Freeform: Shape 28">
              <a:extLst>
                <a:ext uri="{FF2B5EF4-FFF2-40B4-BE49-F238E27FC236}">
                  <a16:creationId xmlns:a16="http://schemas.microsoft.com/office/drawing/2014/main" id="{140F5A48-FBE3-40C2-C528-FC6B48DCA370}"/>
                </a:ext>
              </a:extLst>
            </p:cNvPr>
            <p:cNvSpPr/>
            <p:nvPr/>
          </p:nvSpPr>
          <p:spPr>
            <a:xfrm>
              <a:off x="8271318" y="4715154"/>
              <a:ext cx="3387281" cy="829230"/>
            </a:xfrm>
            <a:custGeom>
              <a:avLst/>
              <a:gdLst>
                <a:gd name="connsiteX0" fmla="*/ 0 w 3387281"/>
                <a:gd name="connsiteY0" fmla="*/ 0 h 829230"/>
                <a:gd name="connsiteX1" fmla="*/ 3387281 w 3387281"/>
                <a:gd name="connsiteY1" fmla="*/ 0 h 829230"/>
                <a:gd name="connsiteX2" fmla="*/ 3387281 w 3387281"/>
                <a:gd name="connsiteY2" fmla="*/ 829230 h 829230"/>
                <a:gd name="connsiteX3" fmla="*/ 0 w 3387281"/>
                <a:gd name="connsiteY3" fmla="*/ 829230 h 829230"/>
                <a:gd name="connsiteX4" fmla="*/ 0 w 3387281"/>
                <a:gd name="connsiteY4" fmla="*/ 0 h 82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7281" h="829230">
                  <a:moveTo>
                    <a:pt x="0" y="0"/>
                  </a:moveTo>
                  <a:lnTo>
                    <a:pt x="3387281" y="0"/>
                  </a:lnTo>
                  <a:lnTo>
                    <a:pt x="3387281" y="829230"/>
                  </a:lnTo>
                  <a:lnTo>
                    <a:pt x="0" y="82923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4">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0" kern="1200" dirty="0"/>
                <a:t>do not directly contact a higher level of GDOT manager</a:t>
              </a:r>
            </a:p>
          </p:txBody>
        </p:sp>
      </p:grpSp>
    </p:spTree>
    <p:extLst>
      <p:ext uri="{BB962C8B-B14F-4D97-AF65-F5344CB8AC3E}">
        <p14:creationId xmlns:p14="http://schemas.microsoft.com/office/powerpoint/2010/main" val="2520020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EDF4B1CB-60EC-95DD-7B8E-0208AE49780A}"/>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COMMUNICATION GUIDELINES</a:t>
            </a:r>
          </a:p>
        </p:txBody>
      </p:sp>
      <p:sp>
        <p:nvSpPr>
          <p:cNvPr id="9" name="Rectangle 8" descr="Pencil">
            <a:extLst>
              <a:ext uri="{FF2B5EF4-FFF2-40B4-BE49-F238E27FC236}">
                <a16:creationId xmlns:a16="http://schemas.microsoft.com/office/drawing/2014/main" id="{E9C98B4F-AC05-327A-B915-A85D2A650556}"/>
              </a:ext>
            </a:extLst>
          </p:cNvPr>
          <p:cNvSpPr/>
          <p:nvPr/>
        </p:nvSpPr>
        <p:spPr>
          <a:xfrm>
            <a:off x="1398000" y="2311544"/>
            <a:ext cx="1512000" cy="1512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45C7E164-6CA8-E774-C319-447CDECD9CC1}"/>
              </a:ext>
            </a:extLst>
          </p:cNvPr>
          <p:cNvSpPr/>
          <p:nvPr/>
        </p:nvSpPr>
        <p:spPr>
          <a:xfrm>
            <a:off x="1398000" y="3987390"/>
            <a:ext cx="4320000" cy="789750"/>
          </a:xfrm>
          <a:custGeom>
            <a:avLst/>
            <a:gdLst>
              <a:gd name="connsiteX0" fmla="*/ 0 w 4320000"/>
              <a:gd name="connsiteY0" fmla="*/ 0 h 789750"/>
              <a:gd name="connsiteX1" fmla="*/ 4320000 w 4320000"/>
              <a:gd name="connsiteY1" fmla="*/ 0 h 789750"/>
              <a:gd name="connsiteX2" fmla="*/ 4320000 w 4320000"/>
              <a:gd name="connsiteY2" fmla="*/ 789750 h 789750"/>
              <a:gd name="connsiteX3" fmla="*/ 0 w 4320000"/>
              <a:gd name="connsiteY3" fmla="*/ 789750 h 789750"/>
              <a:gd name="connsiteX4" fmla="*/ 0 w 4320000"/>
              <a:gd name="connsiteY4" fmla="*/ 0 h 78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89750">
                <a:moveTo>
                  <a:pt x="0" y="0"/>
                </a:moveTo>
                <a:lnTo>
                  <a:pt x="4320000" y="0"/>
                </a:lnTo>
                <a:lnTo>
                  <a:pt x="4320000" y="789750"/>
                </a:lnTo>
                <a:lnTo>
                  <a:pt x="0" y="7897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90000"/>
              </a:lnSpc>
              <a:spcBef>
                <a:spcPct val="0"/>
              </a:spcBef>
              <a:spcAft>
                <a:spcPct val="35000"/>
              </a:spcAft>
              <a:buNone/>
              <a:defRPr b="1"/>
            </a:pPr>
            <a:r>
              <a:rPr lang="en-US" sz="2800" kern="1200" dirty="0"/>
              <a:t>Be professional with communication</a:t>
            </a:r>
          </a:p>
        </p:txBody>
      </p:sp>
      <p:sp>
        <p:nvSpPr>
          <p:cNvPr id="13" name="Freeform: Shape 12">
            <a:extLst>
              <a:ext uri="{FF2B5EF4-FFF2-40B4-BE49-F238E27FC236}">
                <a16:creationId xmlns:a16="http://schemas.microsoft.com/office/drawing/2014/main" id="{A06191FB-C4AB-9EA5-7943-198439AF2769}"/>
              </a:ext>
            </a:extLst>
          </p:cNvPr>
          <p:cNvSpPr/>
          <p:nvPr/>
        </p:nvSpPr>
        <p:spPr>
          <a:xfrm>
            <a:off x="1398000" y="4853348"/>
            <a:ext cx="4320000" cy="1268571"/>
          </a:xfrm>
          <a:custGeom>
            <a:avLst/>
            <a:gdLst>
              <a:gd name="connsiteX0" fmla="*/ 0 w 4320000"/>
              <a:gd name="connsiteY0" fmla="*/ 0 h 1268571"/>
              <a:gd name="connsiteX1" fmla="*/ 4320000 w 4320000"/>
              <a:gd name="connsiteY1" fmla="*/ 0 h 1268571"/>
              <a:gd name="connsiteX2" fmla="*/ 4320000 w 4320000"/>
              <a:gd name="connsiteY2" fmla="*/ 1268571 h 1268571"/>
              <a:gd name="connsiteX3" fmla="*/ 0 w 4320000"/>
              <a:gd name="connsiteY3" fmla="*/ 1268571 h 1268571"/>
              <a:gd name="connsiteX4" fmla="*/ 0 w 4320000"/>
              <a:gd name="connsiteY4" fmla="*/ 0 h 126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1268571">
                <a:moveTo>
                  <a:pt x="0" y="0"/>
                </a:moveTo>
                <a:lnTo>
                  <a:pt x="4320000" y="0"/>
                </a:lnTo>
                <a:lnTo>
                  <a:pt x="4320000" y="1268571"/>
                </a:lnTo>
                <a:lnTo>
                  <a:pt x="0" y="126857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066800">
              <a:lnSpc>
                <a:spcPct val="90000"/>
              </a:lnSpc>
              <a:spcBef>
                <a:spcPct val="0"/>
              </a:spcBef>
              <a:spcAft>
                <a:spcPct val="35000"/>
              </a:spcAft>
              <a:buNone/>
            </a:pPr>
            <a:r>
              <a:rPr lang="en-US" sz="2400" kern="1200" dirty="0"/>
              <a:t>Full sentences</a:t>
            </a:r>
          </a:p>
          <a:p>
            <a:pPr marL="0" lvl="0" indent="0" algn="l" defTabSz="1066800">
              <a:lnSpc>
                <a:spcPct val="90000"/>
              </a:lnSpc>
              <a:spcBef>
                <a:spcPct val="0"/>
              </a:spcBef>
              <a:spcAft>
                <a:spcPct val="35000"/>
              </a:spcAft>
              <a:buNone/>
            </a:pPr>
            <a:r>
              <a:rPr lang="en-US" sz="2400" kern="1200" dirty="0"/>
              <a:t>Proper grammar</a:t>
            </a:r>
          </a:p>
          <a:p>
            <a:pPr marL="0" lvl="0" indent="0" algn="l" defTabSz="1066800">
              <a:lnSpc>
                <a:spcPct val="90000"/>
              </a:lnSpc>
              <a:spcBef>
                <a:spcPct val="0"/>
              </a:spcBef>
              <a:spcAft>
                <a:spcPct val="35000"/>
              </a:spcAft>
              <a:buNone/>
            </a:pPr>
            <a:r>
              <a:rPr lang="en-US" sz="2400" dirty="0"/>
              <a:t>Proofread</a:t>
            </a:r>
            <a:endParaRPr lang="en-US" sz="2400" kern="1200" dirty="0"/>
          </a:p>
          <a:p>
            <a:pPr marL="0" lvl="0" indent="0" algn="l" defTabSz="1066800">
              <a:lnSpc>
                <a:spcPct val="90000"/>
              </a:lnSpc>
              <a:spcBef>
                <a:spcPct val="0"/>
              </a:spcBef>
              <a:spcAft>
                <a:spcPct val="35000"/>
              </a:spcAft>
              <a:buNone/>
            </a:pPr>
            <a:r>
              <a:rPr lang="en-US" sz="2400" kern="1200" dirty="0"/>
              <a:t>Accurate and enough information</a:t>
            </a:r>
          </a:p>
        </p:txBody>
      </p:sp>
      <p:sp>
        <p:nvSpPr>
          <p:cNvPr id="15" name="Rectangle 14" descr="Tongue Face with Solid Fill">
            <a:extLst>
              <a:ext uri="{FF2B5EF4-FFF2-40B4-BE49-F238E27FC236}">
                <a16:creationId xmlns:a16="http://schemas.microsoft.com/office/drawing/2014/main" id="{C2DE6A32-D71B-8567-5A1E-C89918587412}"/>
              </a:ext>
            </a:extLst>
          </p:cNvPr>
          <p:cNvSpPr/>
          <p:nvPr/>
        </p:nvSpPr>
        <p:spPr>
          <a:xfrm>
            <a:off x="6474000" y="2311544"/>
            <a:ext cx="1512000" cy="151200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7" name="Freeform: Shape 16">
            <a:extLst>
              <a:ext uri="{FF2B5EF4-FFF2-40B4-BE49-F238E27FC236}">
                <a16:creationId xmlns:a16="http://schemas.microsoft.com/office/drawing/2014/main" id="{F3B4309A-A158-D17C-6828-F580E29068EA}"/>
              </a:ext>
            </a:extLst>
          </p:cNvPr>
          <p:cNvSpPr/>
          <p:nvPr/>
        </p:nvSpPr>
        <p:spPr>
          <a:xfrm>
            <a:off x="6474000" y="3987390"/>
            <a:ext cx="4320000" cy="789750"/>
          </a:xfrm>
          <a:custGeom>
            <a:avLst/>
            <a:gdLst>
              <a:gd name="connsiteX0" fmla="*/ 0 w 4320000"/>
              <a:gd name="connsiteY0" fmla="*/ 0 h 789750"/>
              <a:gd name="connsiteX1" fmla="*/ 4320000 w 4320000"/>
              <a:gd name="connsiteY1" fmla="*/ 0 h 789750"/>
              <a:gd name="connsiteX2" fmla="*/ 4320000 w 4320000"/>
              <a:gd name="connsiteY2" fmla="*/ 789750 h 789750"/>
              <a:gd name="connsiteX3" fmla="*/ 0 w 4320000"/>
              <a:gd name="connsiteY3" fmla="*/ 789750 h 789750"/>
              <a:gd name="connsiteX4" fmla="*/ 0 w 4320000"/>
              <a:gd name="connsiteY4" fmla="*/ 0 h 78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89750">
                <a:moveTo>
                  <a:pt x="0" y="0"/>
                </a:moveTo>
                <a:lnTo>
                  <a:pt x="4320000" y="0"/>
                </a:lnTo>
                <a:lnTo>
                  <a:pt x="4320000" y="789750"/>
                </a:lnTo>
                <a:lnTo>
                  <a:pt x="0" y="7897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90000"/>
              </a:lnSpc>
              <a:spcBef>
                <a:spcPct val="0"/>
              </a:spcBef>
              <a:spcAft>
                <a:spcPct val="35000"/>
              </a:spcAft>
              <a:buNone/>
              <a:defRPr b="1"/>
            </a:pPr>
            <a:r>
              <a:rPr lang="en-US" sz="2800" kern="1200" dirty="0"/>
              <a:t>No emojis or personal opinions</a:t>
            </a:r>
          </a:p>
        </p:txBody>
      </p:sp>
      <p:sp>
        <p:nvSpPr>
          <p:cNvPr id="18" name="Rectangle 17">
            <a:extLst>
              <a:ext uri="{FF2B5EF4-FFF2-40B4-BE49-F238E27FC236}">
                <a16:creationId xmlns:a16="http://schemas.microsoft.com/office/drawing/2014/main" id="{6F042455-253B-9AE4-D482-FD073DF4A760}"/>
              </a:ext>
            </a:extLst>
          </p:cNvPr>
          <p:cNvSpPr/>
          <p:nvPr/>
        </p:nvSpPr>
        <p:spPr>
          <a:xfrm>
            <a:off x="6474000" y="4853348"/>
            <a:ext cx="4320000" cy="126857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Tree>
    <p:extLst>
      <p:ext uri="{BB962C8B-B14F-4D97-AF65-F5344CB8AC3E}">
        <p14:creationId xmlns:p14="http://schemas.microsoft.com/office/powerpoint/2010/main" val="254479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3" grpId="0"/>
      <p:bldP spid="15"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EDF4B1CB-60EC-95DD-7B8E-0208AE49780A}"/>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COMMUNICATION GUIDELINES</a:t>
            </a:r>
          </a:p>
        </p:txBody>
      </p:sp>
      <p:sp>
        <p:nvSpPr>
          <p:cNvPr id="11" name="Freeform: Shape 10">
            <a:extLst>
              <a:ext uri="{FF2B5EF4-FFF2-40B4-BE49-F238E27FC236}">
                <a16:creationId xmlns:a16="http://schemas.microsoft.com/office/drawing/2014/main" id="{45C7E164-6CA8-E774-C319-447CDECD9CC1}"/>
              </a:ext>
            </a:extLst>
          </p:cNvPr>
          <p:cNvSpPr/>
          <p:nvPr/>
        </p:nvSpPr>
        <p:spPr>
          <a:xfrm>
            <a:off x="1398000" y="3987390"/>
            <a:ext cx="4320000" cy="789750"/>
          </a:xfrm>
          <a:custGeom>
            <a:avLst/>
            <a:gdLst>
              <a:gd name="connsiteX0" fmla="*/ 0 w 4320000"/>
              <a:gd name="connsiteY0" fmla="*/ 0 h 789750"/>
              <a:gd name="connsiteX1" fmla="*/ 4320000 w 4320000"/>
              <a:gd name="connsiteY1" fmla="*/ 0 h 789750"/>
              <a:gd name="connsiteX2" fmla="*/ 4320000 w 4320000"/>
              <a:gd name="connsiteY2" fmla="*/ 789750 h 789750"/>
              <a:gd name="connsiteX3" fmla="*/ 0 w 4320000"/>
              <a:gd name="connsiteY3" fmla="*/ 789750 h 789750"/>
              <a:gd name="connsiteX4" fmla="*/ 0 w 4320000"/>
              <a:gd name="connsiteY4" fmla="*/ 0 h 78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89750">
                <a:moveTo>
                  <a:pt x="0" y="0"/>
                </a:moveTo>
                <a:lnTo>
                  <a:pt x="4320000" y="0"/>
                </a:lnTo>
                <a:lnTo>
                  <a:pt x="4320000" y="789750"/>
                </a:lnTo>
                <a:lnTo>
                  <a:pt x="0" y="7897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90000"/>
              </a:lnSpc>
              <a:spcBef>
                <a:spcPct val="0"/>
              </a:spcBef>
              <a:spcAft>
                <a:spcPct val="35000"/>
              </a:spcAft>
              <a:buNone/>
              <a:defRPr b="1"/>
            </a:pPr>
            <a:r>
              <a:rPr lang="en-US" sz="2800" dirty="0"/>
              <a:t>Facilitate all communication and submissions with other offices</a:t>
            </a:r>
            <a:endParaRPr lang="en-US" sz="2800" kern="1200" dirty="0"/>
          </a:p>
        </p:txBody>
      </p:sp>
      <p:sp>
        <p:nvSpPr>
          <p:cNvPr id="17" name="Freeform: Shape 16">
            <a:extLst>
              <a:ext uri="{FF2B5EF4-FFF2-40B4-BE49-F238E27FC236}">
                <a16:creationId xmlns:a16="http://schemas.microsoft.com/office/drawing/2014/main" id="{F3B4309A-A158-D17C-6828-F580E29068EA}"/>
              </a:ext>
            </a:extLst>
          </p:cNvPr>
          <p:cNvSpPr/>
          <p:nvPr/>
        </p:nvSpPr>
        <p:spPr>
          <a:xfrm>
            <a:off x="6474000" y="3987390"/>
            <a:ext cx="4320000" cy="789750"/>
          </a:xfrm>
          <a:custGeom>
            <a:avLst/>
            <a:gdLst>
              <a:gd name="connsiteX0" fmla="*/ 0 w 4320000"/>
              <a:gd name="connsiteY0" fmla="*/ 0 h 789750"/>
              <a:gd name="connsiteX1" fmla="*/ 4320000 w 4320000"/>
              <a:gd name="connsiteY1" fmla="*/ 0 h 789750"/>
              <a:gd name="connsiteX2" fmla="*/ 4320000 w 4320000"/>
              <a:gd name="connsiteY2" fmla="*/ 789750 h 789750"/>
              <a:gd name="connsiteX3" fmla="*/ 0 w 4320000"/>
              <a:gd name="connsiteY3" fmla="*/ 789750 h 789750"/>
              <a:gd name="connsiteX4" fmla="*/ 0 w 4320000"/>
              <a:gd name="connsiteY4" fmla="*/ 0 h 78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89750">
                <a:moveTo>
                  <a:pt x="0" y="0"/>
                </a:moveTo>
                <a:lnTo>
                  <a:pt x="4320000" y="0"/>
                </a:lnTo>
                <a:lnTo>
                  <a:pt x="4320000" y="789750"/>
                </a:lnTo>
                <a:lnTo>
                  <a:pt x="0" y="7897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90000"/>
              </a:lnSpc>
              <a:spcBef>
                <a:spcPct val="0"/>
              </a:spcBef>
              <a:spcAft>
                <a:spcPct val="35000"/>
              </a:spcAft>
              <a:buNone/>
              <a:defRPr b="1"/>
            </a:pPr>
            <a:r>
              <a:rPr lang="en-US" sz="2800" kern="1200" dirty="0"/>
              <a:t>Consultants should not contact a GDOT office</a:t>
            </a:r>
          </a:p>
        </p:txBody>
      </p:sp>
      <p:sp>
        <p:nvSpPr>
          <p:cNvPr id="2" name="Freeform: Shape 1">
            <a:extLst>
              <a:ext uri="{FF2B5EF4-FFF2-40B4-BE49-F238E27FC236}">
                <a16:creationId xmlns:a16="http://schemas.microsoft.com/office/drawing/2014/main" id="{11E05D28-17D0-2A73-ED78-C44CB9FB5CBA}"/>
              </a:ext>
            </a:extLst>
          </p:cNvPr>
          <p:cNvSpPr/>
          <p:nvPr/>
        </p:nvSpPr>
        <p:spPr>
          <a:xfrm>
            <a:off x="1371597" y="5422694"/>
            <a:ext cx="4320000" cy="1086441"/>
          </a:xfrm>
          <a:custGeom>
            <a:avLst/>
            <a:gdLst>
              <a:gd name="connsiteX0" fmla="*/ 0 w 4320000"/>
              <a:gd name="connsiteY0" fmla="*/ 0 h 789750"/>
              <a:gd name="connsiteX1" fmla="*/ 4320000 w 4320000"/>
              <a:gd name="connsiteY1" fmla="*/ 0 h 789750"/>
              <a:gd name="connsiteX2" fmla="*/ 4320000 w 4320000"/>
              <a:gd name="connsiteY2" fmla="*/ 789750 h 789750"/>
              <a:gd name="connsiteX3" fmla="*/ 0 w 4320000"/>
              <a:gd name="connsiteY3" fmla="*/ 789750 h 789750"/>
              <a:gd name="connsiteX4" fmla="*/ 0 w 4320000"/>
              <a:gd name="connsiteY4" fmla="*/ 0 h 78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89750">
                <a:moveTo>
                  <a:pt x="0" y="0"/>
                </a:moveTo>
                <a:lnTo>
                  <a:pt x="4320000" y="0"/>
                </a:lnTo>
                <a:lnTo>
                  <a:pt x="4320000" y="789750"/>
                </a:lnTo>
                <a:lnTo>
                  <a:pt x="0" y="789750"/>
                </a:lnTo>
                <a:lnTo>
                  <a:pt x="0" y="0"/>
                </a:lnTo>
                <a:close/>
              </a:path>
            </a:pathLst>
          </a:custGeom>
          <a:solidFill>
            <a:schemeClr val="accent4">
              <a:lumMod val="60000"/>
              <a:lumOff val="40000"/>
            </a:schemeClr>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90000"/>
              </a:lnSpc>
              <a:spcBef>
                <a:spcPct val="0"/>
              </a:spcBef>
              <a:spcAft>
                <a:spcPct val="35000"/>
              </a:spcAft>
              <a:buNone/>
              <a:defRPr b="1"/>
            </a:pPr>
            <a:r>
              <a:rPr lang="en-US" sz="2800" dirty="0">
                <a:solidFill>
                  <a:schemeClr val="tx1"/>
                </a:solidFill>
              </a:rPr>
              <a:t>Exception: Environmental submissions are direct to OES</a:t>
            </a:r>
            <a:endParaRPr lang="en-US" sz="2800" kern="1200" dirty="0">
              <a:solidFill>
                <a:schemeClr val="tx1"/>
              </a:solidFill>
            </a:endParaRPr>
          </a:p>
        </p:txBody>
      </p:sp>
      <p:pic>
        <p:nvPicPr>
          <p:cNvPr id="5" name="Graphic 4" descr="Email with solid fill">
            <a:extLst>
              <a:ext uri="{FF2B5EF4-FFF2-40B4-BE49-F238E27FC236}">
                <a16:creationId xmlns:a16="http://schemas.microsoft.com/office/drawing/2014/main" id="{2DAE374E-DBF1-587D-B2F1-1E65E14AAD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9200" y="2215138"/>
            <a:ext cx="1422400" cy="1422400"/>
          </a:xfrm>
          <a:prstGeom prst="rect">
            <a:avLst/>
          </a:prstGeom>
        </p:spPr>
      </p:pic>
      <p:pic>
        <p:nvPicPr>
          <p:cNvPr id="7" name="Graphic 6" descr="Thumbs Down with solid fill">
            <a:extLst>
              <a:ext uri="{FF2B5EF4-FFF2-40B4-BE49-F238E27FC236}">
                <a16:creationId xmlns:a16="http://schemas.microsoft.com/office/drawing/2014/main" id="{BF8D1711-3EA7-A86A-B30B-18A1B4299F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40600" y="2215138"/>
            <a:ext cx="1422400" cy="1422400"/>
          </a:xfrm>
          <a:prstGeom prst="rect">
            <a:avLst/>
          </a:prstGeom>
        </p:spPr>
      </p:pic>
    </p:spTree>
    <p:extLst>
      <p:ext uri="{BB962C8B-B14F-4D97-AF65-F5344CB8AC3E}">
        <p14:creationId xmlns:p14="http://schemas.microsoft.com/office/powerpoint/2010/main" val="86612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500"/>
                                  </p:stCondLst>
                                  <p:childTnLst>
                                    <p:set>
                                      <p:cBhvr>
                                        <p:cTn id="9" dur="1" fill="hold">
                                          <p:stCondLst>
                                            <p:cond delay="0"/>
                                          </p:stCondLst>
                                        </p:cTn>
                                        <p:tgtEl>
                                          <p:spTgt spid="2"/>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CBCCC-EC0F-0B2A-EF80-FB8893EAAB7B}"/>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Learning Review </a:t>
            </a:r>
          </a:p>
        </p:txBody>
      </p:sp>
      <p:sp>
        <p:nvSpPr>
          <p:cNvPr id="3" name="Content Placeholder 2">
            <a:extLst>
              <a:ext uri="{FF2B5EF4-FFF2-40B4-BE49-F238E27FC236}">
                <a16:creationId xmlns:a16="http://schemas.microsoft.com/office/drawing/2014/main" id="{E560271C-CD73-F9A0-2A77-4C4A1CDFFE68}"/>
              </a:ext>
            </a:extLst>
          </p:cNvPr>
          <p:cNvSpPr>
            <a:spLocks noGrp="1"/>
          </p:cNvSpPr>
          <p:nvPr>
            <p:ph idx="1"/>
          </p:nvPr>
        </p:nvSpPr>
        <p:spPr>
          <a:xfrm>
            <a:off x="4698858" y="286173"/>
            <a:ext cx="6555347" cy="5546047"/>
          </a:xfrm>
        </p:spPr>
        <p:txBody>
          <a:bodyPr anchor="ctr">
            <a:normAutofit/>
          </a:bodyPr>
          <a:lstStyle/>
          <a:p>
            <a:pPr marL="0" indent="0">
              <a:buNone/>
            </a:pPr>
            <a:r>
              <a:rPr lang="en-US" sz="3200" dirty="0"/>
              <a:t>What is the title of the top position in the Department’s organization?</a:t>
            </a:r>
          </a:p>
          <a:p>
            <a:pPr marL="0" indent="0">
              <a:buNone/>
            </a:pPr>
            <a:endParaRPr lang="en-US" sz="3200" dirty="0"/>
          </a:p>
          <a:p>
            <a:pPr marL="514350" indent="-514350">
              <a:buAutoNum type="alphaLcPeriod"/>
            </a:pPr>
            <a:r>
              <a:rPr lang="en-US" sz="3200" dirty="0"/>
              <a:t>Chief Engineer</a:t>
            </a:r>
          </a:p>
          <a:p>
            <a:pPr marL="514350" indent="-514350">
              <a:buAutoNum type="alphaLcPeriod"/>
            </a:pPr>
            <a:r>
              <a:rPr lang="en-US" sz="3200" dirty="0"/>
              <a:t>Commissioner</a:t>
            </a:r>
          </a:p>
          <a:p>
            <a:pPr marL="514350" indent="-514350">
              <a:buAutoNum type="alphaLcPeriod"/>
            </a:pPr>
            <a:r>
              <a:rPr lang="en-US" sz="3200" dirty="0"/>
              <a:t>Executive Director of Planning</a:t>
            </a:r>
          </a:p>
          <a:p>
            <a:pPr marL="514350" indent="-514350">
              <a:buAutoNum type="alphaLcPeriod"/>
            </a:pPr>
            <a:r>
              <a:rPr lang="en-US" sz="3200" dirty="0"/>
              <a:t>Governor</a:t>
            </a:r>
          </a:p>
        </p:txBody>
      </p:sp>
      <p:pic>
        <p:nvPicPr>
          <p:cNvPr id="5" name="Graphic 4" descr="Classroom with solid fill">
            <a:extLst>
              <a:ext uri="{FF2B5EF4-FFF2-40B4-BE49-F238E27FC236}">
                <a16:creationId xmlns:a16="http://schemas.microsoft.com/office/drawing/2014/main" id="{030E37EE-7412-650B-84A9-57B6B5F280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0725" y="1109028"/>
            <a:ext cx="1457325" cy="1457325"/>
          </a:xfrm>
          <a:prstGeom prst="rect">
            <a:avLst/>
          </a:prstGeom>
        </p:spPr>
      </p:pic>
    </p:spTree>
    <p:extLst>
      <p:ext uri="{BB962C8B-B14F-4D97-AF65-F5344CB8AC3E}">
        <p14:creationId xmlns:p14="http://schemas.microsoft.com/office/powerpoint/2010/main" val="4263974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CBCCC-EC0F-0B2A-EF80-FB8893EAAB7B}"/>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Learning Review </a:t>
            </a:r>
          </a:p>
        </p:txBody>
      </p:sp>
      <p:sp>
        <p:nvSpPr>
          <p:cNvPr id="3" name="Content Placeholder 2">
            <a:extLst>
              <a:ext uri="{FF2B5EF4-FFF2-40B4-BE49-F238E27FC236}">
                <a16:creationId xmlns:a16="http://schemas.microsoft.com/office/drawing/2014/main" id="{E560271C-CD73-F9A0-2A77-4C4A1CDFFE68}"/>
              </a:ext>
            </a:extLst>
          </p:cNvPr>
          <p:cNvSpPr>
            <a:spLocks noGrp="1"/>
          </p:cNvSpPr>
          <p:nvPr>
            <p:ph idx="1"/>
          </p:nvPr>
        </p:nvSpPr>
        <p:spPr>
          <a:xfrm>
            <a:off x="4853922" y="319652"/>
            <a:ext cx="6245219" cy="1960951"/>
          </a:xfrm>
        </p:spPr>
        <p:txBody>
          <a:bodyPr anchor="ctr">
            <a:normAutofit/>
          </a:bodyPr>
          <a:lstStyle/>
          <a:p>
            <a:pPr marL="0" indent="0">
              <a:buNone/>
            </a:pPr>
            <a:r>
              <a:rPr lang="en-US" sz="3200" dirty="0"/>
              <a:t>Which hierarchy reporting structure is correct?</a:t>
            </a:r>
          </a:p>
        </p:txBody>
      </p:sp>
      <p:pic>
        <p:nvPicPr>
          <p:cNvPr id="5" name="Graphic 4" descr="Classroom with solid fill">
            <a:extLst>
              <a:ext uri="{FF2B5EF4-FFF2-40B4-BE49-F238E27FC236}">
                <a16:creationId xmlns:a16="http://schemas.microsoft.com/office/drawing/2014/main" id="{030E37EE-7412-650B-84A9-57B6B5F280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0725" y="1109028"/>
            <a:ext cx="1457325" cy="1457325"/>
          </a:xfrm>
          <a:prstGeom prst="rect">
            <a:avLst/>
          </a:prstGeom>
        </p:spPr>
      </p:pic>
      <p:sp>
        <p:nvSpPr>
          <p:cNvPr id="4" name="TextBox 3">
            <a:extLst>
              <a:ext uri="{FF2B5EF4-FFF2-40B4-BE49-F238E27FC236}">
                <a16:creationId xmlns:a16="http://schemas.microsoft.com/office/drawing/2014/main" id="{1E7E6F37-2EB0-E7B7-6B42-7B663140724D}"/>
              </a:ext>
            </a:extLst>
          </p:cNvPr>
          <p:cNvSpPr txBox="1"/>
          <p:nvPr/>
        </p:nvSpPr>
        <p:spPr>
          <a:xfrm>
            <a:off x="4266423" y="2635524"/>
            <a:ext cx="2819721" cy="2677656"/>
          </a:xfrm>
          <a:prstGeom prst="rect">
            <a:avLst/>
          </a:prstGeom>
          <a:noFill/>
        </p:spPr>
        <p:txBody>
          <a:bodyPr wrap="square" rtlCol="0">
            <a:spAutoFit/>
          </a:bodyPr>
          <a:lstStyle/>
          <a:p>
            <a:r>
              <a:rPr lang="en-US" sz="2400" dirty="0"/>
              <a:t>Commissioner</a:t>
            </a:r>
          </a:p>
          <a:p>
            <a:r>
              <a:rPr lang="en-US" sz="2400" dirty="0"/>
              <a:t> </a:t>
            </a:r>
          </a:p>
          <a:p>
            <a:r>
              <a:rPr lang="en-US" sz="2400" dirty="0"/>
              <a:t>Program Delivery </a:t>
            </a:r>
          </a:p>
          <a:p>
            <a:endParaRPr lang="en-US" sz="2400" dirty="0"/>
          </a:p>
          <a:p>
            <a:r>
              <a:rPr lang="en-US" sz="2400" dirty="0"/>
              <a:t>Chief Engineer</a:t>
            </a:r>
          </a:p>
          <a:p>
            <a:endParaRPr lang="en-US" sz="2400" dirty="0"/>
          </a:p>
          <a:p>
            <a:r>
              <a:rPr lang="en-US" sz="2400" dirty="0"/>
              <a:t>OPD</a:t>
            </a:r>
          </a:p>
        </p:txBody>
      </p:sp>
      <p:sp>
        <p:nvSpPr>
          <p:cNvPr id="11" name="TextBox 10">
            <a:extLst>
              <a:ext uri="{FF2B5EF4-FFF2-40B4-BE49-F238E27FC236}">
                <a16:creationId xmlns:a16="http://schemas.microsoft.com/office/drawing/2014/main" id="{9239F02C-E65F-C90C-216E-1AFA85B0A32A}"/>
              </a:ext>
            </a:extLst>
          </p:cNvPr>
          <p:cNvSpPr txBox="1"/>
          <p:nvPr/>
        </p:nvSpPr>
        <p:spPr>
          <a:xfrm>
            <a:off x="7086144" y="2652674"/>
            <a:ext cx="2819721" cy="2677656"/>
          </a:xfrm>
          <a:prstGeom prst="rect">
            <a:avLst/>
          </a:prstGeom>
          <a:noFill/>
        </p:spPr>
        <p:txBody>
          <a:bodyPr wrap="square" rtlCol="0">
            <a:spAutoFit/>
          </a:bodyPr>
          <a:lstStyle/>
          <a:p>
            <a:r>
              <a:rPr lang="en-US" sz="2400" dirty="0"/>
              <a:t>Chief Engineer </a:t>
            </a:r>
          </a:p>
          <a:p>
            <a:r>
              <a:rPr lang="en-US" sz="2400" dirty="0"/>
              <a:t> </a:t>
            </a:r>
          </a:p>
          <a:p>
            <a:r>
              <a:rPr lang="en-US" sz="2400" dirty="0"/>
              <a:t>Commissioner</a:t>
            </a:r>
          </a:p>
          <a:p>
            <a:endParaRPr lang="en-US" sz="2400" dirty="0"/>
          </a:p>
          <a:p>
            <a:r>
              <a:rPr lang="en-US" sz="2400" dirty="0"/>
              <a:t>Program Delivery </a:t>
            </a:r>
          </a:p>
          <a:p>
            <a:endParaRPr lang="en-US" sz="2400" dirty="0"/>
          </a:p>
          <a:p>
            <a:r>
              <a:rPr lang="en-US" sz="2400" dirty="0"/>
              <a:t>OPD</a:t>
            </a:r>
          </a:p>
        </p:txBody>
      </p:sp>
      <p:sp>
        <p:nvSpPr>
          <p:cNvPr id="30" name="TextBox 29">
            <a:extLst>
              <a:ext uri="{FF2B5EF4-FFF2-40B4-BE49-F238E27FC236}">
                <a16:creationId xmlns:a16="http://schemas.microsoft.com/office/drawing/2014/main" id="{9AD15C6F-87F7-F0A4-7CD8-0518166618CD}"/>
              </a:ext>
            </a:extLst>
          </p:cNvPr>
          <p:cNvSpPr txBox="1"/>
          <p:nvPr/>
        </p:nvSpPr>
        <p:spPr>
          <a:xfrm>
            <a:off x="9689280" y="2652674"/>
            <a:ext cx="2819721" cy="2677656"/>
          </a:xfrm>
          <a:prstGeom prst="rect">
            <a:avLst/>
          </a:prstGeom>
          <a:noFill/>
        </p:spPr>
        <p:txBody>
          <a:bodyPr wrap="square" rtlCol="0">
            <a:spAutoFit/>
          </a:bodyPr>
          <a:lstStyle/>
          <a:p>
            <a:r>
              <a:rPr lang="en-US" sz="2400" dirty="0"/>
              <a:t>Commissioner</a:t>
            </a:r>
          </a:p>
          <a:p>
            <a:r>
              <a:rPr lang="en-US" sz="2400" dirty="0"/>
              <a:t> </a:t>
            </a:r>
          </a:p>
          <a:p>
            <a:r>
              <a:rPr lang="en-US" sz="2400" dirty="0"/>
              <a:t>Chief Engineer</a:t>
            </a:r>
          </a:p>
          <a:p>
            <a:endParaRPr lang="en-US" sz="2400" dirty="0"/>
          </a:p>
          <a:p>
            <a:r>
              <a:rPr lang="en-US" sz="2400" dirty="0"/>
              <a:t>Program Delivery</a:t>
            </a:r>
          </a:p>
          <a:p>
            <a:endParaRPr lang="en-US" sz="2400" dirty="0"/>
          </a:p>
          <a:p>
            <a:r>
              <a:rPr lang="en-US" sz="2400" dirty="0"/>
              <a:t>OPD</a:t>
            </a:r>
          </a:p>
        </p:txBody>
      </p:sp>
      <p:grpSp>
        <p:nvGrpSpPr>
          <p:cNvPr id="40" name="Group 39">
            <a:extLst>
              <a:ext uri="{FF2B5EF4-FFF2-40B4-BE49-F238E27FC236}">
                <a16:creationId xmlns:a16="http://schemas.microsoft.com/office/drawing/2014/main" id="{C64615AB-DBEA-33AE-068A-7E0AA1B0450A}"/>
              </a:ext>
            </a:extLst>
          </p:cNvPr>
          <p:cNvGrpSpPr/>
          <p:nvPr/>
        </p:nvGrpSpPr>
        <p:grpSpPr>
          <a:xfrm>
            <a:off x="4133850" y="2028825"/>
            <a:ext cx="2483039" cy="3284355"/>
            <a:chOff x="4133850" y="2028825"/>
            <a:chExt cx="2483039" cy="3284355"/>
          </a:xfrm>
        </p:grpSpPr>
        <p:sp>
          <p:nvSpPr>
            <p:cNvPr id="19" name="Arrow: Up 18">
              <a:extLst>
                <a:ext uri="{FF2B5EF4-FFF2-40B4-BE49-F238E27FC236}">
                  <a16:creationId xmlns:a16="http://schemas.microsoft.com/office/drawing/2014/main" id="{9497E12A-356B-F3A1-38A2-BB4B3FC693E2}"/>
                </a:ext>
              </a:extLst>
            </p:cNvPr>
            <p:cNvSpPr/>
            <p:nvPr/>
          </p:nvSpPr>
          <p:spPr>
            <a:xfrm>
              <a:off x="4876800" y="2987453"/>
              <a:ext cx="295275" cy="441547"/>
            </a:xfrm>
            <a:prstGeom prst="upArrow">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Arrow: Up 20">
              <a:extLst>
                <a:ext uri="{FF2B5EF4-FFF2-40B4-BE49-F238E27FC236}">
                  <a16:creationId xmlns:a16="http://schemas.microsoft.com/office/drawing/2014/main" id="{6BDC37C9-5E78-FE2A-D49B-2149038E502E}"/>
                </a:ext>
              </a:extLst>
            </p:cNvPr>
            <p:cNvSpPr/>
            <p:nvPr/>
          </p:nvSpPr>
          <p:spPr>
            <a:xfrm>
              <a:off x="4894879" y="3739194"/>
              <a:ext cx="295275" cy="441547"/>
            </a:xfrm>
            <a:prstGeom prst="upArrow">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2" name="Arrow: Up 21">
              <a:extLst>
                <a:ext uri="{FF2B5EF4-FFF2-40B4-BE49-F238E27FC236}">
                  <a16:creationId xmlns:a16="http://schemas.microsoft.com/office/drawing/2014/main" id="{AC8AB646-7566-C81F-2EDD-876CC5599FE6}"/>
                </a:ext>
              </a:extLst>
            </p:cNvPr>
            <p:cNvSpPr/>
            <p:nvPr/>
          </p:nvSpPr>
          <p:spPr>
            <a:xfrm>
              <a:off x="4894879" y="4490936"/>
              <a:ext cx="295275" cy="441547"/>
            </a:xfrm>
            <a:prstGeom prst="upArrow">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546263B9-CA6F-DB98-DCA2-151E08CF69E0}"/>
                </a:ext>
              </a:extLst>
            </p:cNvPr>
            <p:cNvSpPr/>
            <p:nvPr/>
          </p:nvSpPr>
          <p:spPr>
            <a:xfrm>
              <a:off x="4738712" y="2108469"/>
              <a:ext cx="571450" cy="509905"/>
            </a:xfrm>
            <a:prstGeom prst="ellipse">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A</a:t>
              </a:r>
            </a:p>
          </p:txBody>
        </p:sp>
        <p:sp>
          <p:nvSpPr>
            <p:cNvPr id="37" name="Rectangle 36">
              <a:extLst>
                <a:ext uri="{FF2B5EF4-FFF2-40B4-BE49-F238E27FC236}">
                  <a16:creationId xmlns:a16="http://schemas.microsoft.com/office/drawing/2014/main" id="{2FDAD254-982D-57C3-86AE-AE2CA2A4501B}"/>
                </a:ext>
              </a:extLst>
            </p:cNvPr>
            <p:cNvSpPr/>
            <p:nvPr/>
          </p:nvSpPr>
          <p:spPr>
            <a:xfrm>
              <a:off x="4133850" y="2028825"/>
              <a:ext cx="2483039" cy="3284355"/>
            </a:xfrm>
            <a:prstGeom prst="rect">
              <a:avLst/>
            </a:prstGeom>
            <a:noFill/>
            <a:ln w="317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4794EE89-BCDE-A2D1-B738-4937A935B7B7}"/>
              </a:ext>
            </a:extLst>
          </p:cNvPr>
          <p:cNvGrpSpPr/>
          <p:nvPr/>
        </p:nvGrpSpPr>
        <p:grpSpPr>
          <a:xfrm>
            <a:off x="6933890" y="2028212"/>
            <a:ext cx="2458936" cy="3284355"/>
            <a:chOff x="6933890" y="2028212"/>
            <a:chExt cx="2458936" cy="3284355"/>
          </a:xfrm>
        </p:grpSpPr>
        <p:sp>
          <p:nvSpPr>
            <p:cNvPr id="23" name="Arrow: Up 22">
              <a:extLst>
                <a:ext uri="{FF2B5EF4-FFF2-40B4-BE49-F238E27FC236}">
                  <a16:creationId xmlns:a16="http://schemas.microsoft.com/office/drawing/2014/main" id="{63971BC7-817B-EEA9-7697-62D4E59387DB}"/>
                </a:ext>
              </a:extLst>
            </p:cNvPr>
            <p:cNvSpPr/>
            <p:nvPr/>
          </p:nvSpPr>
          <p:spPr>
            <a:xfrm>
              <a:off x="7813349" y="3029847"/>
              <a:ext cx="295275" cy="441547"/>
            </a:xfrm>
            <a:prstGeom prst="up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Arrow: Up 23">
              <a:extLst>
                <a:ext uri="{FF2B5EF4-FFF2-40B4-BE49-F238E27FC236}">
                  <a16:creationId xmlns:a16="http://schemas.microsoft.com/office/drawing/2014/main" id="{FAD9DF00-C5CD-93FB-C38A-C3C30F3EE834}"/>
                </a:ext>
              </a:extLst>
            </p:cNvPr>
            <p:cNvSpPr/>
            <p:nvPr/>
          </p:nvSpPr>
          <p:spPr>
            <a:xfrm>
              <a:off x="7828893" y="3770728"/>
              <a:ext cx="295275" cy="441547"/>
            </a:xfrm>
            <a:prstGeom prst="up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Arrow: Up 24">
              <a:extLst>
                <a:ext uri="{FF2B5EF4-FFF2-40B4-BE49-F238E27FC236}">
                  <a16:creationId xmlns:a16="http://schemas.microsoft.com/office/drawing/2014/main" id="{AE9A3D20-CC4F-39C0-DB2E-3FA35A0D543B}"/>
                </a:ext>
              </a:extLst>
            </p:cNvPr>
            <p:cNvSpPr/>
            <p:nvPr/>
          </p:nvSpPr>
          <p:spPr>
            <a:xfrm>
              <a:off x="7828893" y="4503539"/>
              <a:ext cx="295275" cy="441547"/>
            </a:xfrm>
            <a:prstGeom prst="up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a:extLst>
                <a:ext uri="{FF2B5EF4-FFF2-40B4-BE49-F238E27FC236}">
                  <a16:creationId xmlns:a16="http://schemas.microsoft.com/office/drawing/2014/main" id="{130D7719-6D7D-ADDD-BA73-8F248ED572E5}"/>
                </a:ext>
              </a:extLst>
            </p:cNvPr>
            <p:cNvSpPr/>
            <p:nvPr/>
          </p:nvSpPr>
          <p:spPr>
            <a:xfrm>
              <a:off x="7690807" y="2151419"/>
              <a:ext cx="571450" cy="509905"/>
            </a:xfrm>
            <a:prstGeom prst="ellipse">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B</a:t>
              </a:r>
            </a:p>
          </p:txBody>
        </p:sp>
        <p:sp>
          <p:nvSpPr>
            <p:cNvPr id="38" name="Rectangle 37">
              <a:extLst>
                <a:ext uri="{FF2B5EF4-FFF2-40B4-BE49-F238E27FC236}">
                  <a16:creationId xmlns:a16="http://schemas.microsoft.com/office/drawing/2014/main" id="{7F2A8A43-C57E-18CF-15D0-BE857D13F6A3}"/>
                </a:ext>
              </a:extLst>
            </p:cNvPr>
            <p:cNvSpPr/>
            <p:nvPr/>
          </p:nvSpPr>
          <p:spPr>
            <a:xfrm>
              <a:off x="6933890" y="2028212"/>
              <a:ext cx="2458936" cy="3284355"/>
            </a:xfrm>
            <a:prstGeom prst="rect">
              <a:avLst/>
            </a:prstGeom>
            <a:noFill/>
            <a:ln w="317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BE01BA17-78FD-5EB0-890C-934D6B30DD7E}"/>
              </a:ext>
            </a:extLst>
          </p:cNvPr>
          <p:cNvGrpSpPr/>
          <p:nvPr/>
        </p:nvGrpSpPr>
        <p:grpSpPr>
          <a:xfrm>
            <a:off x="9648529" y="2028211"/>
            <a:ext cx="2428919" cy="3284355"/>
            <a:chOff x="9648529" y="2028211"/>
            <a:chExt cx="2428919" cy="3284355"/>
          </a:xfrm>
        </p:grpSpPr>
        <p:sp>
          <p:nvSpPr>
            <p:cNvPr id="31" name="Arrow: Up 30">
              <a:extLst>
                <a:ext uri="{FF2B5EF4-FFF2-40B4-BE49-F238E27FC236}">
                  <a16:creationId xmlns:a16="http://schemas.microsoft.com/office/drawing/2014/main" id="{AE1FA761-9EDA-C759-25DC-F4BDE36EB02E}"/>
                </a:ext>
              </a:extLst>
            </p:cNvPr>
            <p:cNvSpPr/>
            <p:nvPr/>
          </p:nvSpPr>
          <p:spPr>
            <a:xfrm>
              <a:off x="10299657" y="3004603"/>
              <a:ext cx="295275" cy="441547"/>
            </a:xfrm>
            <a:prstGeom prst="upArrow">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Arrow: Up 31">
              <a:extLst>
                <a:ext uri="{FF2B5EF4-FFF2-40B4-BE49-F238E27FC236}">
                  <a16:creationId xmlns:a16="http://schemas.microsoft.com/office/drawing/2014/main" id="{7CD36AD9-1935-D2A8-0746-0F5D4702B49A}"/>
                </a:ext>
              </a:extLst>
            </p:cNvPr>
            <p:cNvSpPr/>
            <p:nvPr/>
          </p:nvSpPr>
          <p:spPr>
            <a:xfrm>
              <a:off x="10317736" y="3756344"/>
              <a:ext cx="295275" cy="441547"/>
            </a:xfrm>
            <a:prstGeom prst="upArrow">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Arrow: Up 32">
              <a:extLst>
                <a:ext uri="{FF2B5EF4-FFF2-40B4-BE49-F238E27FC236}">
                  <a16:creationId xmlns:a16="http://schemas.microsoft.com/office/drawing/2014/main" id="{A6630AFE-AAEE-10F4-1F89-F4CFEB8CEEC7}"/>
                </a:ext>
              </a:extLst>
            </p:cNvPr>
            <p:cNvSpPr/>
            <p:nvPr/>
          </p:nvSpPr>
          <p:spPr>
            <a:xfrm>
              <a:off x="10317736" y="4508086"/>
              <a:ext cx="295275" cy="441547"/>
            </a:xfrm>
            <a:prstGeom prst="upArrow">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Oval 35">
              <a:extLst>
                <a:ext uri="{FF2B5EF4-FFF2-40B4-BE49-F238E27FC236}">
                  <a16:creationId xmlns:a16="http://schemas.microsoft.com/office/drawing/2014/main" id="{6D723FEB-E2FF-2739-8E78-D86CF5E9C332}"/>
                </a:ext>
              </a:extLst>
            </p:cNvPr>
            <p:cNvSpPr/>
            <p:nvPr/>
          </p:nvSpPr>
          <p:spPr>
            <a:xfrm>
              <a:off x="10161569" y="2156213"/>
              <a:ext cx="571450" cy="5099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C</a:t>
              </a:r>
            </a:p>
          </p:txBody>
        </p:sp>
        <p:sp>
          <p:nvSpPr>
            <p:cNvPr id="39" name="Rectangle 38">
              <a:extLst>
                <a:ext uri="{FF2B5EF4-FFF2-40B4-BE49-F238E27FC236}">
                  <a16:creationId xmlns:a16="http://schemas.microsoft.com/office/drawing/2014/main" id="{39646030-F43E-2D4D-8600-C96827393D55}"/>
                </a:ext>
              </a:extLst>
            </p:cNvPr>
            <p:cNvSpPr/>
            <p:nvPr/>
          </p:nvSpPr>
          <p:spPr>
            <a:xfrm>
              <a:off x="9648529" y="2028211"/>
              <a:ext cx="2428919" cy="3284355"/>
            </a:xfrm>
            <a:prstGeom prst="rect">
              <a:avLst/>
            </a:prstGeom>
            <a:noFill/>
            <a:ln w="317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628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66BCA-74C4-83C3-97C4-3231E87B404C}"/>
              </a:ext>
            </a:extLst>
          </p:cNvPr>
          <p:cNvSpPr>
            <a:spLocks noGrp="1"/>
          </p:cNvSpPr>
          <p:nvPr>
            <p:ph type="title"/>
          </p:nvPr>
        </p:nvSpPr>
        <p:spPr/>
        <p:txBody>
          <a:bodyPr>
            <a:normAutofit/>
          </a:bodyPr>
          <a:lstStyle/>
          <a:p>
            <a:pPr algn="ctr"/>
            <a:r>
              <a:rPr lang="en-US" sz="6600" dirty="0"/>
              <a:t>What Does GDOT Do?</a:t>
            </a:r>
          </a:p>
        </p:txBody>
      </p:sp>
      <p:sp>
        <p:nvSpPr>
          <p:cNvPr id="3" name="Content Placeholder 2">
            <a:extLst>
              <a:ext uri="{FF2B5EF4-FFF2-40B4-BE49-F238E27FC236}">
                <a16:creationId xmlns:a16="http://schemas.microsoft.com/office/drawing/2014/main" id="{2BA61590-3AE5-3030-CF1A-943A5D81DB88}"/>
              </a:ext>
            </a:extLst>
          </p:cNvPr>
          <p:cNvSpPr>
            <a:spLocks noGrp="1"/>
          </p:cNvSpPr>
          <p:nvPr>
            <p:ph idx="1"/>
          </p:nvPr>
        </p:nvSpPr>
        <p:spPr>
          <a:xfrm>
            <a:off x="1073297" y="1880449"/>
            <a:ext cx="1436649" cy="594190"/>
          </a:xfrm>
        </p:spPr>
        <p:txBody>
          <a:bodyPr>
            <a:normAutofit/>
          </a:bodyPr>
          <a:lstStyle/>
          <a:p>
            <a:pPr marL="0" indent="0">
              <a:buNone/>
            </a:pPr>
            <a:r>
              <a:rPr lang="en-US" sz="3600" dirty="0">
                <a:solidFill>
                  <a:srgbClr val="00B050"/>
                </a:solidFill>
              </a:rPr>
              <a:t>Plans</a:t>
            </a:r>
          </a:p>
        </p:txBody>
      </p:sp>
      <p:sp>
        <p:nvSpPr>
          <p:cNvPr id="4" name="Content Placeholder 2">
            <a:extLst>
              <a:ext uri="{FF2B5EF4-FFF2-40B4-BE49-F238E27FC236}">
                <a16:creationId xmlns:a16="http://schemas.microsoft.com/office/drawing/2014/main" id="{65B7F9DF-8997-B38D-9AC0-B74AFC117E56}"/>
              </a:ext>
            </a:extLst>
          </p:cNvPr>
          <p:cNvSpPr txBox="1">
            <a:spLocks/>
          </p:cNvSpPr>
          <p:nvPr/>
        </p:nvSpPr>
        <p:spPr>
          <a:xfrm rot="19609954">
            <a:off x="1871546" y="2275121"/>
            <a:ext cx="2767361" cy="594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rgbClr val="7030A0"/>
                </a:solidFill>
              </a:rPr>
              <a:t>Constructs</a:t>
            </a:r>
          </a:p>
        </p:txBody>
      </p:sp>
      <p:sp>
        <p:nvSpPr>
          <p:cNvPr id="5" name="Content Placeholder 2">
            <a:extLst>
              <a:ext uri="{FF2B5EF4-FFF2-40B4-BE49-F238E27FC236}">
                <a16:creationId xmlns:a16="http://schemas.microsoft.com/office/drawing/2014/main" id="{93D36A25-6DA0-5985-9BCA-62B9851E8E34}"/>
              </a:ext>
            </a:extLst>
          </p:cNvPr>
          <p:cNvSpPr txBox="1">
            <a:spLocks/>
          </p:cNvSpPr>
          <p:nvPr/>
        </p:nvSpPr>
        <p:spPr>
          <a:xfrm rot="1526039">
            <a:off x="3335151" y="3280807"/>
            <a:ext cx="2767361" cy="594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rgbClr val="00B0F0"/>
                </a:solidFill>
              </a:rPr>
              <a:t>Maintains</a:t>
            </a:r>
          </a:p>
        </p:txBody>
      </p:sp>
      <p:sp>
        <p:nvSpPr>
          <p:cNvPr id="6" name="Content Placeholder 2">
            <a:extLst>
              <a:ext uri="{FF2B5EF4-FFF2-40B4-BE49-F238E27FC236}">
                <a16:creationId xmlns:a16="http://schemas.microsoft.com/office/drawing/2014/main" id="{28A44F4E-6496-CE2F-B52B-28F399F03DB5}"/>
              </a:ext>
            </a:extLst>
          </p:cNvPr>
          <p:cNvSpPr txBox="1">
            <a:spLocks/>
          </p:cNvSpPr>
          <p:nvPr/>
        </p:nvSpPr>
        <p:spPr>
          <a:xfrm>
            <a:off x="4718831" y="1905924"/>
            <a:ext cx="2343615" cy="594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chemeClr val="accent2">
                    <a:lumMod val="75000"/>
                  </a:schemeClr>
                </a:solidFill>
              </a:rPr>
              <a:t>Improves</a:t>
            </a:r>
          </a:p>
        </p:txBody>
      </p:sp>
      <p:sp>
        <p:nvSpPr>
          <p:cNvPr id="7" name="Content Placeholder 2">
            <a:extLst>
              <a:ext uri="{FF2B5EF4-FFF2-40B4-BE49-F238E27FC236}">
                <a16:creationId xmlns:a16="http://schemas.microsoft.com/office/drawing/2014/main" id="{937BAC71-45D7-2C1D-3CA0-45A26E1B70FA}"/>
              </a:ext>
            </a:extLst>
          </p:cNvPr>
          <p:cNvSpPr txBox="1">
            <a:spLocks/>
          </p:cNvSpPr>
          <p:nvPr/>
        </p:nvSpPr>
        <p:spPr>
          <a:xfrm>
            <a:off x="7474744" y="2383574"/>
            <a:ext cx="4717256" cy="15221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400" dirty="0"/>
              <a:t>The State’s </a:t>
            </a:r>
          </a:p>
          <a:p>
            <a:pPr marL="0" indent="0">
              <a:buFont typeface="Arial" panose="020B0604020202020204" pitchFamily="34" charset="0"/>
              <a:buNone/>
            </a:pPr>
            <a:r>
              <a:rPr lang="en-US" sz="4400" dirty="0"/>
              <a:t>Bridges &amp; Roads</a:t>
            </a:r>
          </a:p>
        </p:txBody>
      </p:sp>
      <p:cxnSp>
        <p:nvCxnSpPr>
          <p:cNvPr id="9" name="Straight Connector 8">
            <a:extLst>
              <a:ext uri="{FF2B5EF4-FFF2-40B4-BE49-F238E27FC236}">
                <a16:creationId xmlns:a16="http://schemas.microsoft.com/office/drawing/2014/main" id="{7447E2E3-B0F3-B901-C3DB-8F1C7554792E}"/>
              </a:ext>
            </a:extLst>
          </p:cNvPr>
          <p:cNvCxnSpPr/>
          <p:nvPr/>
        </p:nvCxnSpPr>
        <p:spPr>
          <a:xfrm>
            <a:off x="293656" y="4440454"/>
            <a:ext cx="11430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D066CD20-0BB3-182E-B3F8-A58AF4F8298B}"/>
              </a:ext>
            </a:extLst>
          </p:cNvPr>
          <p:cNvSpPr txBox="1">
            <a:spLocks/>
          </p:cNvSpPr>
          <p:nvPr/>
        </p:nvSpPr>
        <p:spPr>
          <a:xfrm>
            <a:off x="475496" y="4779307"/>
            <a:ext cx="4717256" cy="152211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400" dirty="0"/>
              <a:t>Provides Planning &amp; Financial Support for </a:t>
            </a:r>
          </a:p>
        </p:txBody>
      </p:sp>
      <p:sp>
        <p:nvSpPr>
          <p:cNvPr id="11" name="Content Placeholder 2">
            <a:extLst>
              <a:ext uri="{FF2B5EF4-FFF2-40B4-BE49-F238E27FC236}">
                <a16:creationId xmlns:a16="http://schemas.microsoft.com/office/drawing/2014/main" id="{294D9CA6-998A-7842-B9C8-38DD3AC3EC9D}"/>
              </a:ext>
            </a:extLst>
          </p:cNvPr>
          <p:cNvSpPr txBox="1">
            <a:spLocks/>
          </p:cNvSpPr>
          <p:nvPr/>
        </p:nvSpPr>
        <p:spPr>
          <a:xfrm rot="1526039">
            <a:off x="5615570" y="5092850"/>
            <a:ext cx="2767361" cy="594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rgbClr val="00B0F0"/>
                </a:solidFill>
              </a:rPr>
              <a:t>Rail Transit</a:t>
            </a:r>
          </a:p>
        </p:txBody>
      </p:sp>
      <p:sp>
        <p:nvSpPr>
          <p:cNvPr id="12" name="Content Placeholder 2">
            <a:extLst>
              <a:ext uri="{FF2B5EF4-FFF2-40B4-BE49-F238E27FC236}">
                <a16:creationId xmlns:a16="http://schemas.microsoft.com/office/drawing/2014/main" id="{CF9E640D-44CD-602C-0117-122A3F2A996D}"/>
              </a:ext>
            </a:extLst>
          </p:cNvPr>
          <p:cNvSpPr txBox="1">
            <a:spLocks/>
          </p:cNvSpPr>
          <p:nvPr/>
        </p:nvSpPr>
        <p:spPr>
          <a:xfrm>
            <a:off x="7704560" y="4721281"/>
            <a:ext cx="2343615" cy="594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chemeClr val="accent2">
                    <a:lumMod val="75000"/>
                  </a:schemeClr>
                </a:solidFill>
              </a:rPr>
              <a:t>Airports</a:t>
            </a:r>
          </a:p>
        </p:txBody>
      </p:sp>
      <p:sp>
        <p:nvSpPr>
          <p:cNvPr id="13" name="Content Placeholder 2">
            <a:extLst>
              <a:ext uri="{FF2B5EF4-FFF2-40B4-BE49-F238E27FC236}">
                <a16:creationId xmlns:a16="http://schemas.microsoft.com/office/drawing/2014/main" id="{EEFE79D3-C73C-C4DC-06F6-544058912D55}"/>
              </a:ext>
            </a:extLst>
          </p:cNvPr>
          <p:cNvSpPr txBox="1">
            <a:spLocks/>
          </p:cNvSpPr>
          <p:nvPr/>
        </p:nvSpPr>
        <p:spPr>
          <a:xfrm rot="20374696">
            <a:off x="7626435" y="5436829"/>
            <a:ext cx="3501597" cy="59419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solidFill>
                  <a:srgbClr val="7030A0"/>
                </a:solidFill>
              </a:rPr>
              <a:t>Air Safety Planning</a:t>
            </a:r>
          </a:p>
        </p:txBody>
      </p:sp>
    </p:spTree>
    <p:extLst>
      <p:ext uri="{BB962C8B-B14F-4D97-AF65-F5344CB8AC3E}">
        <p14:creationId xmlns:p14="http://schemas.microsoft.com/office/powerpoint/2010/main" val="3916352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style.rotation</p:attrName>
                                        </p:attrNameLst>
                                      </p:cBhvr>
                                      <p:tavLst>
                                        <p:tav tm="0">
                                          <p:val>
                                            <p:fltVal val="90"/>
                                          </p:val>
                                        </p:tav>
                                        <p:tav tm="100000">
                                          <p:val>
                                            <p:fltVal val="0"/>
                                          </p:val>
                                        </p:tav>
                                      </p:tavLst>
                                    </p:anim>
                                    <p:animEffect transition="in" filter="fade">
                                      <p:cBhvr>
                                        <p:cTn id="31" dur="1000"/>
                                        <p:tgtEl>
                                          <p:spTgt spid="5"/>
                                        </p:tgtEl>
                                      </p:cBhvr>
                                    </p:animEffect>
                                  </p:childTnLst>
                                </p:cTn>
                              </p:par>
                            </p:childTnLst>
                          </p:cTn>
                        </p:par>
                        <p:par>
                          <p:cTn id="32" fill="hold">
                            <p:stCondLst>
                              <p:cond delay="4000"/>
                            </p:stCondLst>
                            <p:childTnLst>
                              <p:par>
                                <p:cTn id="33" presetID="1" presetClass="entr" presetSubtype="0" fill="hold" grpId="0" nodeType="afterEffect">
                                  <p:stCondLst>
                                    <p:cond delay="100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par>
                          <p:cTn id="39" fill="hold">
                            <p:stCondLst>
                              <p:cond delay="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1000"/>
                            </p:stCondLst>
                            <p:childTnLst>
                              <p:par>
                                <p:cTn id="47" presetID="3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childTnLst>
                          </p:cTn>
                        </p:par>
                        <p:par>
                          <p:cTn id="53" fill="hold">
                            <p:stCondLst>
                              <p:cond delay="2000"/>
                            </p:stCondLst>
                            <p:childTnLst>
                              <p:par>
                                <p:cTn id="54" presetID="3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10" grpId="0"/>
      <p:bldP spid="1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CBCCC-EC0F-0B2A-EF80-FB8893EAAB7B}"/>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Learning Review </a:t>
            </a:r>
          </a:p>
        </p:txBody>
      </p:sp>
      <p:sp>
        <p:nvSpPr>
          <p:cNvPr id="3" name="Content Placeholder 2">
            <a:extLst>
              <a:ext uri="{FF2B5EF4-FFF2-40B4-BE49-F238E27FC236}">
                <a16:creationId xmlns:a16="http://schemas.microsoft.com/office/drawing/2014/main" id="{E560271C-CD73-F9A0-2A77-4C4A1CDFFE68}"/>
              </a:ext>
            </a:extLst>
          </p:cNvPr>
          <p:cNvSpPr>
            <a:spLocks noGrp="1"/>
          </p:cNvSpPr>
          <p:nvPr>
            <p:ph idx="1"/>
          </p:nvPr>
        </p:nvSpPr>
        <p:spPr>
          <a:xfrm>
            <a:off x="6746629" y="-393621"/>
            <a:ext cx="6245219" cy="1960951"/>
          </a:xfrm>
        </p:spPr>
        <p:txBody>
          <a:bodyPr anchor="ctr">
            <a:normAutofit/>
          </a:bodyPr>
          <a:lstStyle/>
          <a:p>
            <a:pPr marL="0" indent="0">
              <a:buNone/>
            </a:pPr>
            <a:r>
              <a:rPr lang="en-US" sz="3200" dirty="0"/>
              <a:t>TRUE or FALSE</a:t>
            </a:r>
          </a:p>
        </p:txBody>
      </p:sp>
      <p:pic>
        <p:nvPicPr>
          <p:cNvPr id="5" name="Graphic 4" descr="Classroom with solid fill">
            <a:extLst>
              <a:ext uri="{FF2B5EF4-FFF2-40B4-BE49-F238E27FC236}">
                <a16:creationId xmlns:a16="http://schemas.microsoft.com/office/drawing/2014/main" id="{030E37EE-7412-650B-84A9-57B6B5F280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0725" y="1109028"/>
            <a:ext cx="1457325" cy="1457325"/>
          </a:xfrm>
          <a:prstGeom prst="rect">
            <a:avLst/>
          </a:prstGeom>
        </p:spPr>
      </p:pic>
      <p:sp>
        <p:nvSpPr>
          <p:cNvPr id="4" name="TextBox 3">
            <a:extLst>
              <a:ext uri="{FF2B5EF4-FFF2-40B4-BE49-F238E27FC236}">
                <a16:creationId xmlns:a16="http://schemas.microsoft.com/office/drawing/2014/main" id="{1E7E6F37-2EB0-E7B7-6B42-7B663140724D}"/>
              </a:ext>
            </a:extLst>
          </p:cNvPr>
          <p:cNvSpPr txBox="1"/>
          <p:nvPr/>
        </p:nvSpPr>
        <p:spPr>
          <a:xfrm>
            <a:off x="4266423" y="2635524"/>
            <a:ext cx="7458855" cy="1569660"/>
          </a:xfrm>
          <a:prstGeom prst="rect">
            <a:avLst/>
          </a:prstGeom>
          <a:noFill/>
        </p:spPr>
        <p:txBody>
          <a:bodyPr wrap="square" rtlCol="0">
            <a:spAutoFit/>
          </a:bodyPr>
          <a:lstStyle/>
          <a:p>
            <a:r>
              <a:rPr lang="en-US" sz="3200" dirty="0"/>
              <a:t>On each GDOT office’s website, there are two ways to find the names of the OH &amp; AOHs.</a:t>
            </a:r>
          </a:p>
        </p:txBody>
      </p:sp>
      <p:sp>
        <p:nvSpPr>
          <p:cNvPr id="6" name="TextBox 5">
            <a:extLst>
              <a:ext uri="{FF2B5EF4-FFF2-40B4-BE49-F238E27FC236}">
                <a16:creationId xmlns:a16="http://schemas.microsoft.com/office/drawing/2014/main" id="{742174FE-3595-D524-71E1-C25CECE96B24}"/>
              </a:ext>
            </a:extLst>
          </p:cNvPr>
          <p:cNvSpPr txBox="1"/>
          <p:nvPr/>
        </p:nvSpPr>
        <p:spPr>
          <a:xfrm>
            <a:off x="4247104" y="4287716"/>
            <a:ext cx="7458855" cy="2062103"/>
          </a:xfrm>
          <a:prstGeom prst="rect">
            <a:avLst/>
          </a:prstGeom>
          <a:noFill/>
        </p:spPr>
        <p:txBody>
          <a:bodyPr wrap="square" rtlCol="0">
            <a:spAutoFit/>
          </a:bodyPr>
          <a:lstStyle/>
          <a:p>
            <a:pPr algn="ctr"/>
            <a:r>
              <a:rPr lang="en-US" sz="3200" b="1" dirty="0">
                <a:solidFill>
                  <a:srgbClr val="0070C0"/>
                </a:solidFill>
              </a:rPr>
              <a:t>TRUE</a:t>
            </a:r>
          </a:p>
          <a:p>
            <a:endParaRPr lang="en-US" sz="3200" b="1" dirty="0">
              <a:solidFill>
                <a:srgbClr val="0070C0"/>
              </a:solidFill>
            </a:endParaRPr>
          </a:p>
          <a:p>
            <a:r>
              <a:rPr lang="en-US" sz="3200" dirty="0">
                <a:solidFill>
                  <a:srgbClr val="0070C0"/>
                </a:solidFill>
              </a:rPr>
              <a:t>Look at the organizational chart or on the right side of the webpage.</a:t>
            </a:r>
          </a:p>
        </p:txBody>
      </p:sp>
    </p:spTree>
    <p:extLst>
      <p:ext uri="{BB962C8B-B14F-4D97-AF65-F5344CB8AC3E}">
        <p14:creationId xmlns:p14="http://schemas.microsoft.com/office/powerpoint/2010/main" val="381546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CBCCC-EC0F-0B2A-EF80-FB8893EAAB7B}"/>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Learning Review </a:t>
            </a:r>
          </a:p>
        </p:txBody>
      </p:sp>
      <p:sp>
        <p:nvSpPr>
          <p:cNvPr id="3" name="Content Placeholder 2">
            <a:extLst>
              <a:ext uri="{FF2B5EF4-FFF2-40B4-BE49-F238E27FC236}">
                <a16:creationId xmlns:a16="http://schemas.microsoft.com/office/drawing/2014/main" id="{E560271C-CD73-F9A0-2A77-4C4A1CDFFE68}"/>
              </a:ext>
            </a:extLst>
          </p:cNvPr>
          <p:cNvSpPr>
            <a:spLocks noGrp="1"/>
          </p:cNvSpPr>
          <p:nvPr>
            <p:ph idx="1"/>
          </p:nvPr>
        </p:nvSpPr>
        <p:spPr>
          <a:xfrm>
            <a:off x="6761143" y="-393621"/>
            <a:ext cx="6245219" cy="1960951"/>
          </a:xfrm>
        </p:spPr>
        <p:txBody>
          <a:bodyPr anchor="ctr">
            <a:normAutofit/>
          </a:bodyPr>
          <a:lstStyle/>
          <a:p>
            <a:pPr marL="0" indent="0">
              <a:buNone/>
            </a:pPr>
            <a:r>
              <a:rPr lang="en-US" sz="3200" dirty="0"/>
              <a:t>TRUE or FALSE</a:t>
            </a:r>
          </a:p>
        </p:txBody>
      </p:sp>
      <p:pic>
        <p:nvPicPr>
          <p:cNvPr id="5" name="Graphic 4" descr="Classroom with solid fill">
            <a:extLst>
              <a:ext uri="{FF2B5EF4-FFF2-40B4-BE49-F238E27FC236}">
                <a16:creationId xmlns:a16="http://schemas.microsoft.com/office/drawing/2014/main" id="{030E37EE-7412-650B-84A9-57B6B5F280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0725" y="1109028"/>
            <a:ext cx="1457325" cy="1457325"/>
          </a:xfrm>
          <a:prstGeom prst="rect">
            <a:avLst/>
          </a:prstGeom>
        </p:spPr>
      </p:pic>
      <p:sp>
        <p:nvSpPr>
          <p:cNvPr id="4" name="TextBox 3">
            <a:extLst>
              <a:ext uri="{FF2B5EF4-FFF2-40B4-BE49-F238E27FC236}">
                <a16:creationId xmlns:a16="http://schemas.microsoft.com/office/drawing/2014/main" id="{1E7E6F37-2EB0-E7B7-6B42-7B663140724D}"/>
              </a:ext>
            </a:extLst>
          </p:cNvPr>
          <p:cNvSpPr txBox="1"/>
          <p:nvPr/>
        </p:nvSpPr>
        <p:spPr>
          <a:xfrm>
            <a:off x="4280158" y="2054680"/>
            <a:ext cx="7458855" cy="1569660"/>
          </a:xfrm>
          <a:prstGeom prst="rect">
            <a:avLst/>
          </a:prstGeom>
          <a:noFill/>
        </p:spPr>
        <p:txBody>
          <a:bodyPr wrap="square" rtlCol="0">
            <a:spAutoFit/>
          </a:bodyPr>
          <a:lstStyle/>
          <a:p>
            <a:r>
              <a:rPr lang="en-US" sz="3200" dirty="0"/>
              <a:t>If you receive correspondence from GDOT management, you should immediately reply.</a:t>
            </a:r>
          </a:p>
        </p:txBody>
      </p:sp>
      <p:sp>
        <p:nvSpPr>
          <p:cNvPr id="6" name="TextBox 5">
            <a:extLst>
              <a:ext uri="{FF2B5EF4-FFF2-40B4-BE49-F238E27FC236}">
                <a16:creationId xmlns:a16="http://schemas.microsoft.com/office/drawing/2014/main" id="{742174FE-3595-D524-71E1-C25CECE96B24}"/>
              </a:ext>
            </a:extLst>
          </p:cNvPr>
          <p:cNvSpPr txBox="1"/>
          <p:nvPr/>
        </p:nvSpPr>
        <p:spPr>
          <a:xfrm>
            <a:off x="4266423" y="3821150"/>
            <a:ext cx="7458855" cy="3046988"/>
          </a:xfrm>
          <a:prstGeom prst="rect">
            <a:avLst/>
          </a:prstGeom>
          <a:noFill/>
        </p:spPr>
        <p:txBody>
          <a:bodyPr wrap="square" rtlCol="0">
            <a:spAutoFit/>
          </a:bodyPr>
          <a:lstStyle/>
          <a:p>
            <a:pPr algn="ctr"/>
            <a:r>
              <a:rPr lang="en-US" sz="3200" b="1" dirty="0">
                <a:solidFill>
                  <a:srgbClr val="0070C0"/>
                </a:solidFill>
              </a:rPr>
              <a:t>FALSE</a:t>
            </a:r>
          </a:p>
          <a:p>
            <a:endParaRPr lang="en-US" sz="3200" b="1" dirty="0">
              <a:solidFill>
                <a:srgbClr val="0070C0"/>
              </a:solidFill>
            </a:endParaRPr>
          </a:p>
          <a:p>
            <a:r>
              <a:rPr lang="en-US" sz="3200" dirty="0">
                <a:solidFill>
                  <a:srgbClr val="0070C0"/>
                </a:solidFill>
              </a:rPr>
              <a:t>Prior to responding to the email or call, you should discuss the response with your supervisor. However, this should be given priority. </a:t>
            </a:r>
          </a:p>
        </p:txBody>
      </p:sp>
    </p:spTree>
    <p:extLst>
      <p:ext uri="{BB962C8B-B14F-4D97-AF65-F5344CB8AC3E}">
        <p14:creationId xmlns:p14="http://schemas.microsoft.com/office/powerpoint/2010/main" val="346883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CBCCC-EC0F-0B2A-EF80-FB8893EAAB7B}"/>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Learning Review </a:t>
            </a:r>
          </a:p>
        </p:txBody>
      </p:sp>
      <p:pic>
        <p:nvPicPr>
          <p:cNvPr id="5" name="Graphic 4" descr="Classroom with solid fill">
            <a:extLst>
              <a:ext uri="{FF2B5EF4-FFF2-40B4-BE49-F238E27FC236}">
                <a16:creationId xmlns:a16="http://schemas.microsoft.com/office/drawing/2014/main" id="{030E37EE-7412-650B-84A9-57B6B5F280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0725" y="1109028"/>
            <a:ext cx="1457325" cy="1457325"/>
          </a:xfrm>
          <a:prstGeom prst="rect">
            <a:avLst/>
          </a:prstGeom>
        </p:spPr>
      </p:pic>
      <p:sp>
        <p:nvSpPr>
          <p:cNvPr id="4" name="TextBox 3">
            <a:extLst>
              <a:ext uri="{FF2B5EF4-FFF2-40B4-BE49-F238E27FC236}">
                <a16:creationId xmlns:a16="http://schemas.microsoft.com/office/drawing/2014/main" id="{1E7E6F37-2EB0-E7B7-6B42-7B663140724D}"/>
              </a:ext>
            </a:extLst>
          </p:cNvPr>
          <p:cNvSpPr txBox="1"/>
          <p:nvPr/>
        </p:nvSpPr>
        <p:spPr>
          <a:xfrm>
            <a:off x="4280158" y="2054680"/>
            <a:ext cx="7458855" cy="4031873"/>
          </a:xfrm>
          <a:prstGeom prst="rect">
            <a:avLst/>
          </a:prstGeom>
          <a:noFill/>
        </p:spPr>
        <p:txBody>
          <a:bodyPr wrap="square" rtlCol="0">
            <a:spAutoFit/>
          </a:bodyPr>
          <a:lstStyle/>
          <a:p>
            <a:r>
              <a:rPr lang="en-US" sz="3200" dirty="0"/>
              <a:t>Which of the </a:t>
            </a:r>
            <a:r>
              <a:rPr lang="en-US" sz="3200"/>
              <a:t>following is required </a:t>
            </a:r>
            <a:r>
              <a:rPr lang="en-US" sz="3200" dirty="0"/>
              <a:t>for correspondence?</a:t>
            </a:r>
          </a:p>
          <a:p>
            <a:endParaRPr lang="en-US" sz="3200" dirty="0"/>
          </a:p>
          <a:p>
            <a:pPr marL="514350" indent="-514350">
              <a:buAutoNum type="alphaLcPeriod"/>
            </a:pPr>
            <a:r>
              <a:rPr lang="en-US" sz="3200" dirty="0"/>
              <a:t>Proper grammar </a:t>
            </a:r>
          </a:p>
          <a:p>
            <a:pPr marL="514350" indent="-514350">
              <a:buAutoNum type="alphaLcPeriod"/>
            </a:pPr>
            <a:r>
              <a:rPr lang="en-US" sz="3200" dirty="0"/>
              <a:t>Accurate information</a:t>
            </a:r>
          </a:p>
          <a:p>
            <a:pPr marL="514350" indent="-514350">
              <a:buAutoNum type="alphaLcPeriod"/>
            </a:pPr>
            <a:r>
              <a:rPr lang="en-US" sz="3200" dirty="0"/>
              <a:t>Proofreading</a:t>
            </a:r>
          </a:p>
          <a:p>
            <a:pPr marL="514350" indent="-514350">
              <a:buAutoNum type="alphaLcPeriod"/>
            </a:pPr>
            <a:r>
              <a:rPr lang="en-US" sz="3200" dirty="0"/>
              <a:t>All of the above</a:t>
            </a:r>
          </a:p>
          <a:p>
            <a:pPr marL="514350" indent="-514350">
              <a:buAutoNum type="alphaLcPeriod"/>
            </a:pPr>
            <a:endParaRPr lang="en-US" sz="3200" dirty="0"/>
          </a:p>
        </p:txBody>
      </p:sp>
    </p:spTree>
    <p:extLst>
      <p:ext uri="{BB962C8B-B14F-4D97-AF65-F5344CB8AC3E}">
        <p14:creationId xmlns:p14="http://schemas.microsoft.com/office/powerpoint/2010/main" val="252798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4">
                                            <p:txEl>
                                              <p:pRg st="5" end="5"/>
                                            </p:txEl>
                                          </p:spTgt>
                                        </p:tgtEl>
                                        <p:attrNameLst>
                                          <p:attrName>style.color</p:attrName>
                                        </p:attrNameLst>
                                      </p:cBhvr>
                                      <p:to>
                                        <p:clrVal>
                                          <a:schemeClr val="accent2"/>
                                        </p:clrVal>
                                      </p:to>
                                    </p:set>
                                    <p:set>
                                      <p:cBhvr>
                                        <p:cTn id="7" dur="500" fill="hold"/>
                                        <p:tgtEl>
                                          <p:spTgt spid="4">
                                            <p:txEl>
                                              <p:pRg st="5" end="5"/>
                                            </p:txEl>
                                          </p:spTgt>
                                        </p:tgtEl>
                                        <p:attrNameLst>
                                          <p:attrName>fillcolor</p:attrName>
                                        </p:attrNameLst>
                                      </p:cBhvr>
                                      <p:to>
                                        <p:clrVal>
                                          <a:schemeClr val="accent2"/>
                                        </p:clrVal>
                                      </p:to>
                                    </p:set>
                                    <p:set>
                                      <p:cBhvr>
                                        <p:cTn id="8" dur="500" fill="hold"/>
                                        <p:tgtEl>
                                          <p:spTgt spid="4">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3C6F4E6-30A1-4F63-C8CC-028750B5AAC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6668" cy="4570886"/>
            <a:chOff x="0" y="0"/>
            <a:chExt cx="12196668" cy="4570886"/>
          </a:xfrm>
        </p:grpSpPr>
        <p:sp>
          <p:nvSpPr>
            <p:cNvPr id="11" name="Rectangle 10">
              <a:extLst>
                <a:ext uri="{FF2B5EF4-FFF2-40B4-BE49-F238E27FC236}">
                  <a16:creationId xmlns:a16="http://schemas.microsoft.com/office/drawing/2014/main" id="{49EA7CA8-3AE6-4F5F-9932-63303CF2D4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12196668" cy="4570632"/>
            </a:xfrm>
            <a:prstGeom prst="rect">
              <a:avLst/>
            </a:prstGeom>
            <a:gradFill>
              <a:gsLst>
                <a:gs pos="0">
                  <a:schemeClr val="accent5"/>
                </a:gs>
                <a:gs pos="10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E3E019-A259-1130-CC5C-3165020BC5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791"/>
              <a:ext cx="10565988" cy="4568095"/>
            </a:xfrm>
            <a:prstGeom prst="rect">
              <a:avLst/>
            </a:prstGeom>
            <a:gradFill flip="none" rotWithShape="1">
              <a:gsLst>
                <a:gs pos="3000">
                  <a:schemeClr val="accent2"/>
                </a:gs>
                <a:gs pos="40000">
                  <a:schemeClr val="accent2">
                    <a:alpha val="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0769F99-CCA6-5CDC-D1E1-C59A4762F1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
              <a:ext cx="12192000" cy="4549891"/>
            </a:xfrm>
            <a:prstGeom prst="rect">
              <a:avLst/>
            </a:prstGeom>
            <a:gradFill>
              <a:gsLst>
                <a:gs pos="0">
                  <a:schemeClr val="accent5">
                    <a:alpha val="76000"/>
                  </a:schemeClr>
                </a:gs>
                <a:gs pos="67000">
                  <a:schemeClr val="accent2">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13E73D3-029B-3D4E-1956-8EE7068A60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4110544" y="18215"/>
              <a:ext cx="8086124" cy="4549887"/>
            </a:xfrm>
            <a:prstGeom prst="rect">
              <a:avLst/>
            </a:prstGeom>
            <a:gradFill flip="none" rotWithShape="1">
              <a:gsLst>
                <a:gs pos="0">
                  <a:schemeClr val="accent5">
                    <a:lumMod val="50000"/>
                    <a:alpha val="36000"/>
                  </a:schemeClr>
                </a:gs>
                <a:gs pos="45000">
                  <a:schemeClr val="accent5">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pic>
        <p:nvPicPr>
          <p:cNvPr id="15" name="Picture 14">
            <a:extLst>
              <a:ext uri="{FF2B5EF4-FFF2-40B4-BE49-F238E27FC236}">
                <a16:creationId xmlns:a16="http://schemas.microsoft.com/office/drawing/2014/main" id="{52560B1F-818E-DFCB-8390-41B5D6F213E7}"/>
              </a:ext>
            </a:extLst>
          </p:cNvPr>
          <p:cNvPicPr>
            <a:picLocks noChangeAspect="1"/>
          </p:cNvPicPr>
          <p:nvPr/>
        </p:nvPicPr>
        <p:blipFill>
          <a:blip r:embed="rId3"/>
          <a:stretch>
            <a:fillRect/>
          </a:stretch>
        </p:blipFill>
        <p:spPr>
          <a:xfrm>
            <a:off x="2865" y="0"/>
            <a:ext cx="12186270" cy="6858000"/>
          </a:xfrm>
          <a:prstGeom prst="rect">
            <a:avLst/>
          </a:prstGeom>
        </p:spPr>
      </p:pic>
    </p:spTree>
    <p:extLst>
      <p:ext uri="{BB962C8B-B14F-4D97-AF65-F5344CB8AC3E}">
        <p14:creationId xmlns:p14="http://schemas.microsoft.com/office/powerpoint/2010/main" val="3313612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66BCA-74C4-83C3-97C4-3231E87B404C}"/>
              </a:ext>
            </a:extLst>
          </p:cNvPr>
          <p:cNvSpPr>
            <a:spLocks noGrp="1"/>
          </p:cNvSpPr>
          <p:nvPr>
            <p:ph type="title"/>
          </p:nvPr>
        </p:nvSpPr>
        <p:spPr/>
        <p:txBody>
          <a:bodyPr>
            <a:normAutofit/>
          </a:bodyPr>
          <a:lstStyle/>
          <a:p>
            <a:pPr algn="ctr"/>
            <a:r>
              <a:rPr lang="en-US" sz="6600" dirty="0"/>
              <a:t>What Else Does GDOT Do?</a:t>
            </a:r>
          </a:p>
        </p:txBody>
      </p:sp>
      <p:sp>
        <p:nvSpPr>
          <p:cNvPr id="7" name="Content Placeholder 2">
            <a:extLst>
              <a:ext uri="{FF2B5EF4-FFF2-40B4-BE49-F238E27FC236}">
                <a16:creationId xmlns:a16="http://schemas.microsoft.com/office/drawing/2014/main" id="{937BAC71-45D7-2C1D-3CA0-45A26E1B70FA}"/>
              </a:ext>
            </a:extLst>
          </p:cNvPr>
          <p:cNvSpPr txBox="1">
            <a:spLocks/>
          </p:cNvSpPr>
          <p:nvPr/>
        </p:nvSpPr>
        <p:spPr>
          <a:xfrm>
            <a:off x="838200" y="2031323"/>
            <a:ext cx="4717256" cy="15221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400" dirty="0"/>
              <a:t>Responsible for Waterways</a:t>
            </a:r>
          </a:p>
        </p:txBody>
      </p:sp>
      <p:cxnSp>
        <p:nvCxnSpPr>
          <p:cNvPr id="9" name="Straight Connector 8">
            <a:extLst>
              <a:ext uri="{FF2B5EF4-FFF2-40B4-BE49-F238E27FC236}">
                <a16:creationId xmlns:a16="http://schemas.microsoft.com/office/drawing/2014/main" id="{7447E2E3-B0F3-B901-C3DB-8F1C7554792E}"/>
              </a:ext>
            </a:extLst>
          </p:cNvPr>
          <p:cNvCxnSpPr/>
          <p:nvPr/>
        </p:nvCxnSpPr>
        <p:spPr>
          <a:xfrm>
            <a:off x="293656" y="4440454"/>
            <a:ext cx="11430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323344CA-BFD8-2B86-ACC5-21ED8CA47954}"/>
              </a:ext>
            </a:extLst>
          </p:cNvPr>
          <p:cNvSpPr txBox="1">
            <a:spLocks/>
          </p:cNvSpPr>
          <p:nvPr/>
        </p:nvSpPr>
        <p:spPr>
          <a:xfrm>
            <a:off x="6993680" y="1657263"/>
            <a:ext cx="3098174" cy="5941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chemeClr val="accent2">
                    <a:lumMod val="75000"/>
                  </a:schemeClr>
                </a:solidFill>
              </a:rPr>
              <a:t>Savannah Port</a:t>
            </a:r>
          </a:p>
        </p:txBody>
      </p:sp>
      <p:sp>
        <p:nvSpPr>
          <p:cNvPr id="16" name="Content Placeholder 2">
            <a:extLst>
              <a:ext uri="{FF2B5EF4-FFF2-40B4-BE49-F238E27FC236}">
                <a16:creationId xmlns:a16="http://schemas.microsoft.com/office/drawing/2014/main" id="{CE150242-45B7-6DE1-62CA-90B2E8DB866F}"/>
              </a:ext>
            </a:extLst>
          </p:cNvPr>
          <p:cNvSpPr txBox="1">
            <a:spLocks/>
          </p:cNvSpPr>
          <p:nvPr/>
        </p:nvSpPr>
        <p:spPr>
          <a:xfrm>
            <a:off x="6993679" y="2370848"/>
            <a:ext cx="3209687" cy="5941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rgbClr val="00B050"/>
                </a:solidFill>
              </a:rPr>
              <a:t>Brunswick Port</a:t>
            </a:r>
          </a:p>
        </p:txBody>
      </p:sp>
      <p:sp>
        <p:nvSpPr>
          <p:cNvPr id="17" name="Content Placeholder 2">
            <a:extLst>
              <a:ext uri="{FF2B5EF4-FFF2-40B4-BE49-F238E27FC236}">
                <a16:creationId xmlns:a16="http://schemas.microsoft.com/office/drawing/2014/main" id="{C41DDBA9-C766-E2BE-5538-EF08A5F064F6}"/>
              </a:ext>
            </a:extLst>
          </p:cNvPr>
          <p:cNvSpPr txBox="1">
            <a:spLocks/>
          </p:cNvSpPr>
          <p:nvPr/>
        </p:nvSpPr>
        <p:spPr>
          <a:xfrm>
            <a:off x="6993678" y="3136264"/>
            <a:ext cx="4202146" cy="5941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rgbClr val="0070C0"/>
                </a:solidFill>
              </a:rPr>
              <a:t>Intercoastal waterways</a:t>
            </a:r>
          </a:p>
        </p:txBody>
      </p:sp>
      <p:sp>
        <p:nvSpPr>
          <p:cNvPr id="18" name="Content Placeholder 2">
            <a:extLst>
              <a:ext uri="{FF2B5EF4-FFF2-40B4-BE49-F238E27FC236}">
                <a16:creationId xmlns:a16="http://schemas.microsoft.com/office/drawing/2014/main" id="{1DB043F0-50CA-F619-6ECB-B94C79A220AF}"/>
              </a:ext>
            </a:extLst>
          </p:cNvPr>
          <p:cNvSpPr txBox="1">
            <a:spLocks/>
          </p:cNvSpPr>
          <p:nvPr/>
        </p:nvSpPr>
        <p:spPr>
          <a:xfrm>
            <a:off x="7006400" y="4938384"/>
            <a:ext cx="4717256" cy="152211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400" dirty="0"/>
              <a:t>Provides Administrative Support</a:t>
            </a:r>
          </a:p>
        </p:txBody>
      </p:sp>
      <p:sp>
        <p:nvSpPr>
          <p:cNvPr id="19" name="Content Placeholder 2">
            <a:extLst>
              <a:ext uri="{FF2B5EF4-FFF2-40B4-BE49-F238E27FC236}">
                <a16:creationId xmlns:a16="http://schemas.microsoft.com/office/drawing/2014/main" id="{0E37293D-E301-C6E8-B2C7-9F497D51941F}"/>
              </a:ext>
            </a:extLst>
          </p:cNvPr>
          <p:cNvSpPr txBox="1">
            <a:spLocks/>
          </p:cNvSpPr>
          <p:nvPr/>
        </p:nvSpPr>
        <p:spPr>
          <a:xfrm>
            <a:off x="377288" y="4853360"/>
            <a:ext cx="5718712" cy="5941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rgbClr val="7030A0"/>
                </a:solidFill>
              </a:rPr>
              <a:t>State Road &amp; Tollway Authority</a:t>
            </a:r>
          </a:p>
        </p:txBody>
      </p:sp>
      <p:sp>
        <p:nvSpPr>
          <p:cNvPr id="20" name="Content Placeholder 2">
            <a:extLst>
              <a:ext uri="{FF2B5EF4-FFF2-40B4-BE49-F238E27FC236}">
                <a16:creationId xmlns:a16="http://schemas.microsoft.com/office/drawing/2014/main" id="{CCE98BFF-999E-C5CA-B380-EE4D6DAF9D02}"/>
              </a:ext>
            </a:extLst>
          </p:cNvPr>
          <p:cNvSpPr txBox="1">
            <a:spLocks/>
          </p:cNvSpPr>
          <p:nvPr/>
        </p:nvSpPr>
        <p:spPr>
          <a:xfrm>
            <a:off x="293656" y="5598027"/>
            <a:ext cx="5802344" cy="5941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chemeClr val="accent2">
                    <a:lumMod val="75000"/>
                  </a:schemeClr>
                </a:solidFill>
              </a:rPr>
              <a:t>Georgia Rail Passenger Authority</a:t>
            </a:r>
          </a:p>
        </p:txBody>
      </p:sp>
    </p:spTree>
    <p:extLst>
      <p:ext uri="{BB962C8B-B14F-4D97-AF65-F5344CB8AC3E}">
        <p14:creationId xmlns:p14="http://schemas.microsoft.com/office/powerpoint/2010/main" val="419475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anim calcmode="lin" valueType="num">
                                      <p:cBhvr>
                                        <p:cTn id="12" dur="1000" fill="hold"/>
                                        <p:tgtEl>
                                          <p:spTgt spid="15"/>
                                        </p:tgtEl>
                                        <p:attrNameLst>
                                          <p:attrName>style.rotation</p:attrName>
                                        </p:attrNameLst>
                                      </p:cBhvr>
                                      <p:tavLst>
                                        <p:tav tm="0">
                                          <p:val>
                                            <p:fltVal val="90"/>
                                          </p:val>
                                        </p:tav>
                                        <p:tav tm="100000">
                                          <p:val>
                                            <p:fltVal val="0"/>
                                          </p:val>
                                        </p:tav>
                                      </p:tavLst>
                                    </p:anim>
                                    <p:animEffect transition="in" filter="fade">
                                      <p:cBhvr>
                                        <p:cTn id="13" dur="1000"/>
                                        <p:tgtEl>
                                          <p:spTgt spid="15"/>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1000" fill="hold"/>
                                        <p:tgtEl>
                                          <p:spTgt spid="17"/>
                                        </p:tgtEl>
                                        <p:attrNameLst>
                                          <p:attrName>ppt_w</p:attrName>
                                        </p:attrNameLst>
                                      </p:cBhvr>
                                      <p:tavLst>
                                        <p:tav tm="0">
                                          <p:val>
                                            <p:fltVal val="0"/>
                                          </p:val>
                                        </p:tav>
                                        <p:tav tm="100000">
                                          <p:val>
                                            <p:strVal val="#ppt_w"/>
                                          </p:val>
                                        </p:tav>
                                      </p:tavLst>
                                    </p:anim>
                                    <p:anim calcmode="lin" valueType="num">
                                      <p:cBhvr>
                                        <p:cTn id="25" dur="1000" fill="hold"/>
                                        <p:tgtEl>
                                          <p:spTgt spid="17"/>
                                        </p:tgtEl>
                                        <p:attrNameLst>
                                          <p:attrName>ppt_h</p:attrName>
                                        </p:attrNameLst>
                                      </p:cBhvr>
                                      <p:tavLst>
                                        <p:tav tm="0">
                                          <p:val>
                                            <p:fltVal val="0"/>
                                          </p:val>
                                        </p:tav>
                                        <p:tav tm="100000">
                                          <p:val>
                                            <p:strVal val="#ppt_h"/>
                                          </p:val>
                                        </p:tav>
                                      </p:tavLst>
                                    </p:anim>
                                    <p:anim calcmode="lin" valueType="num">
                                      <p:cBhvr>
                                        <p:cTn id="26" dur="1000" fill="hold"/>
                                        <p:tgtEl>
                                          <p:spTgt spid="17"/>
                                        </p:tgtEl>
                                        <p:attrNameLst>
                                          <p:attrName>style.rotation</p:attrName>
                                        </p:attrNameLst>
                                      </p:cBhvr>
                                      <p:tavLst>
                                        <p:tav tm="0">
                                          <p:val>
                                            <p:fltVal val="90"/>
                                          </p:val>
                                        </p:tav>
                                        <p:tav tm="100000">
                                          <p:val>
                                            <p:fltVal val="0"/>
                                          </p:val>
                                        </p:tav>
                                      </p:tavLst>
                                    </p:anim>
                                    <p:animEffect transition="in" filter="fade">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par>
                          <p:cTn id="32" fill="hold">
                            <p:stCondLst>
                              <p:cond delay="0"/>
                            </p:stCondLst>
                            <p:childTnLst>
                              <p:par>
                                <p:cTn id="33" presetID="31"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childTnLst>
                          </p:cTn>
                        </p:par>
                        <p:par>
                          <p:cTn id="39" fill="hold">
                            <p:stCondLst>
                              <p:cond delay="1000"/>
                            </p:stCondLst>
                            <p:childTnLst>
                              <p:par>
                                <p:cTn id="40" presetID="31"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fltVal val="0"/>
                                          </p:val>
                                        </p:tav>
                                        <p:tav tm="100000">
                                          <p:val>
                                            <p:strVal val="#ppt_w"/>
                                          </p:val>
                                        </p:tav>
                                      </p:tavLst>
                                    </p:anim>
                                    <p:anim calcmode="lin" valueType="num">
                                      <p:cBhvr>
                                        <p:cTn id="43" dur="1000" fill="hold"/>
                                        <p:tgtEl>
                                          <p:spTgt spid="20"/>
                                        </p:tgtEl>
                                        <p:attrNameLst>
                                          <p:attrName>ppt_h</p:attrName>
                                        </p:attrNameLst>
                                      </p:cBhvr>
                                      <p:tavLst>
                                        <p:tav tm="0">
                                          <p:val>
                                            <p:fltVal val="0"/>
                                          </p:val>
                                        </p:tav>
                                        <p:tav tm="100000">
                                          <p:val>
                                            <p:strVal val="#ppt_h"/>
                                          </p:val>
                                        </p:tav>
                                      </p:tavLst>
                                    </p:anim>
                                    <p:anim calcmode="lin" valueType="num">
                                      <p:cBhvr>
                                        <p:cTn id="44" dur="1000" fill="hold"/>
                                        <p:tgtEl>
                                          <p:spTgt spid="20"/>
                                        </p:tgtEl>
                                        <p:attrNameLst>
                                          <p:attrName>style.rotation</p:attrName>
                                        </p:attrNameLst>
                                      </p:cBhvr>
                                      <p:tavLst>
                                        <p:tav tm="0">
                                          <p:val>
                                            <p:fltVal val="90"/>
                                          </p:val>
                                        </p:tav>
                                        <p:tav tm="100000">
                                          <p:val>
                                            <p:fltVal val="0"/>
                                          </p:val>
                                        </p:tav>
                                      </p:tavLst>
                                    </p:anim>
                                    <p:animEffect transition="in" filter="fade">
                                      <p:cBhvr>
                                        <p:cTn id="4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1E5155C-701E-59BF-BC9F-BFB65DD0A5BA}"/>
              </a:ext>
            </a:extLst>
          </p:cNvPr>
          <p:cNvSpPr>
            <a:spLocks noGrp="1"/>
          </p:cNvSpPr>
          <p:nvPr>
            <p:ph type="title"/>
          </p:nvPr>
        </p:nvSpPr>
        <p:spPr>
          <a:xfrm>
            <a:off x="838200" y="176617"/>
            <a:ext cx="10515600" cy="1325563"/>
          </a:xfrm>
        </p:spPr>
        <p:txBody>
          <a:bodyPr vert="horz" lIns="91440" tIns="45720" rIns="91440" bIns="45720" rtlCol="0" anchor="ctr">
            <a:normAutofit fontScale="90000"/>
          </a:bodyPr>
          <a:lstStyle/>
          <a:p>
            <a:pPr algn="ctr"/>
            <a:r>
              <a:rPr lang="en-US" sz="6800" kern="1200" dirty="0">
                <a:latin typeface="+mj-lt"/>
                <a:ea typeface="+mj-ea"/>
                <a:cs typeface="+mj-cs"/>
              </a:rPr>
              <a:t>GDOT Executive Management Structure</a:t>
            </a:r>
          </a:p>
        </p:txBody>
      </p:sp>
      <p:sp>
        <p:nvSpPr>
          <p:cNvPr id="6" name="TextBox 5">
            <a:extLst>
              <a:ext uri="{FF2B5EF4-FFF2-40B4-BE49-F238E27FC236}">
                <a16:creationId xmlns:a16="http://schemas.microsoft.com/office/drawing/2014/main" id="{B8B846AC-8EF9-B6D2-EF8A-4CF51FC572E0}"/>
              </a:ext>
            </a:extLst>
          </p:cNvPr>
          <p:cNvSpPr txBox="1"/>
          <p:nvPr/>
        </p:nvSpPr>
        <p:spPr>
          <a:xfrm>
            <a:off x="603788" y="3189513"/>
            <a:ext cx="2391159" cy="1200329"/>
          </a:xfrm>
          <a:prstGeom prst="rect">
            <a:avLst/>
          </a:prstGeom>
          <a:solidFill>
            <a:schemeClr val="accent3">
              <a:lumMod val="60000"/>
              <a:lumOff val="40000"/>
            </a:schemeClr>
          </a:solidFill>
        </p:spPr>
        <p:txBody>
          <a:bodyPr wrap="square" rtlCol="0">
            <a:spAutoFit/>
          </a:bodyPr>
          <a:lstStyle/>
          <a:p>
            <a:pPr algn="ctr"/>
            <a:r>
              <a:rPr lang="en-US" sz="2400" dirty="0"/>
              <a:t>Division of Planning</a:t>
            </a:r>
          </a:p>
          <a:p>
            <a:pPr algn="ctr"/>
            <a:r>
              <a:rPr lang="en-US" sz="2400" dirty="0" err="1"/>
              <a:t>Jannine</a:t>
            </a:r>
            <a:r>
              <a:rPr lang="en-US" sz="2400" dirty="0"/>
              <a:t> Miller</a:t>
            </a:r>
          </a:p>
        </p:txBody>
      </p:sp>
      <p:sp>
        <p:nvSpPr>
          <p:cNvPr id="8" name="TextBox 7">
            <a:extLst>
              <a:ext uri="{FF2B5EF4-FFF2-40B4-BE49-F238E27FC236}">
                <a16:creationId xmlns:a16="http://schemas.microsoft.com/office/drawing/2014/main" id="{B0BA8989-4627-1990-F15D-0B19AA84CED1}"/>
              </a:ext>
            </a:extLst>
          </p:cNvPr>
          <p:cNvSpPr txBox="1"/>
          <p:nvPr/>
        </p:nvSpPr>
        <p:spPr>
          <a:xfrm>
            <a:off x="4509254" y="2450312"/>
            <a:ext cx="3521878" cy="461665"/>
          </a:xfrm>
          <a:prstGeom prst="rect">
            <a:avLst/>
          </a:prstGeom>
          <a:solidFill>
            <a:srgbClr val="FFC000"/>
          </a:solidFill>
        </p:spPr>
        <p:txBody>
          <a:bodyPr wrap="square" rtlCol="0">
            <a:spAutoFit/>
          </a:bodyPr>
          <a:lstStyle/>
          <a:p>
            <a:pPr algn="ctr"/>
            <a:r>
              <a:rPr lang="en-US" sz="2400" dirty="0"/>
              <a:t>State Transportation Board</a:t>
            </a:r>
          </a:p>
        </p:txBody>
      </p:sp>
      <p:sp>
        <p:nvSpPr>
          <p:cNvPr id="9" name="TextBox 8">
            <a:extLst>
              <a:ext uri="{FF2B5EF4-FFF2-40B4-BE49-F238E27FC236}">
                <a16:creationId xmlns:a16="http://schemas.microsoft.com/office/drawing/2014/main" id="{67D6BD77-BD22-2064-D24F-1D2D73C96D66}"/>
              </a:ext>
            </a:extLst>
          </p:cNvPr>
          <p:cNvSpPr txBox="1"/>
          <p:nvPr/>
        </p:nvSpPr>
        <p:spPr>
          <a:xfrm>
            <a:off x="4656318" y="3470232"/>
            <a:ext cx="3227750" cy="830997"/>
          </a:xfrm>
          <a:prstGeom prst="rect">
            <a:avLst/>
          </a:prstGeom>
          <a:solidFill>
            <a:srgbClr val="FFC000"/>
          </a:solidFill>
        </p:spPr>
        <p:txBody>
          <a:bodyPr wrap="square" rtlCol="0">
            <a:spAutoFit/>
          </a:bodyPr>
          <a:lstStyle/>
          <a:p>
            <a:pPr algn="ctr"/>
            <a:r>
              <a:rPr lang="en-US" sz="2400" dirty="0"/>
              <a:t>GDOT Commissioner </a:t>
            </a:r>
          </a:p>
          <a:p>
            <a:pPr algn="ctr"/>
            <a:r>
              <a:rPr lang="en-US" sz="2400" dirty="0"/>
              <a:t>Russell McMurray</a:t>
            </a:r>
          </a:p>
        </p:txBody>
      </p:sp>
      <p:sp>
        <p:nvSpPr>
          <p:cNvPr id="10" name="TextBox 9">
            <a:extLst>
              <a:ext uri="{FF2B5EF4-FFF2-40B4-BE49-F238E27FC236}">
                <a16:creationId xmlns:a16="http://schemas.microsoft.com/office/drawing/2014/main" id="{49FE147F-EBD9-7CAE-B109-58421DCF8473}"/>
              </a:ext>
            </a:extLst>
          </p:cNvPr>
          <p:cNvSpPr txBox="1"/>
          <p:nvPr/>
        </p:nvSpPr>
        <p:spPr>
          <a:xfrm>
            <a:off x="965346" y="5212301"/>
            <a:ext cx="3071575" cy="830997"/>
          </a:xfrm>
          <a:prstGeom prst="rect">
            <a:avLst/>
          </a:prstGeom>
          <a:solidFill>
            <a:srgbClr val="FFC000"/>
          </a:solidFill>
        </p:spPr>
        <p:txBody>
          <a:bodyPr wrap="square" rtlCol="0">
            <a:spAutoFit/>
          </a:bodyPr>
          <a:lstStyle/>
          <a:p>
            <a:pPr algn="ctr"/>
            <a:r>
              <a:rPr lang="en-US" sz="2400" dirty="0"/>
              <a:t>Deputy Commissioner </a:t>
            </a:r>
          </a:p>
          <a:p>
            <a:pPr algn="ctr"/>
            <a:r>
              <a:rPr lang="en-US" sz="2400" dirty="0"/>
              <a:t>Andrew Heath</a:t>
            </a:r>
          </a:p>
        </p:txBody>
      </p:sp>
      <p:sp>
        <p:nvSpPr>
          <p:cNvPr id="11" name="TextBox 10">
            <a:extLst>
              <a:ext uri="{FF2B5EF4-FFF2-40B4-BE49-F238E27FC236}">
                <a16:creationId xmlns:a16="http://schemas.microsoft.com/office/drawing/2014/main" id="{53B03368-107C-44C7-DCF4-908587CB5A6E}"/>
              </a:ext>
            </a:extLst>
          </p:cNvPr>
          <p:cNvSpPr txBox="1"/>
          <p:nvPr/>
        </p:nvSpPr>
        <p:spPr>
          <a:xfrm>
            <a:off x="5167024" y="5215536"/>
            <a:ext cx="2391159" cy="830997"/>
          </a:xfrm>
          <a:prstGeom prst="rect">
            <a:avLst/>
          </a:prstGeom>
          <a:solidFill>
            <a:srgbClr val="FFC000"/>
          </a:solidFill>
        </p:spPr>
        <p:txBody>
          <a:bodyPr wrap="square" rtlCol="0">
            <a:spAutoFit/>
          </a:bodyPr>
          <a:lstStyle/>
          <a:p>
            <a:pPr algn="ctr"/>
            <a:r>
              <a:rPr lang="en-US" sz="2400" dirty="0"/>
              <a:t>Chief Engineer</a:t>
            </a:r>
          </a:p>
          <a:p>
            <a:pPr algn="ctr"/>
            <a:r>
              <a:rPr lang="en-US" sz="2400" dirty="0"/>
              <a:t>Meg Pirkle</a:t>
            </a:r>
          </a:p>
        </p:txBody>
      </p:sp>
      <p:sp>
        <p:nvSpPr>
          <p:cNvPr id="12" name="TextBox 11">
            <a:extLst>
              <a:ext uri="{FF2B5EF4-FFF2-40B4-BE49-F238E27FC236}">
                <a16:creationId xmlns:a16="http://schemas.microsoft.com/office/drawing/2014/main" id="{998BF718-E847-9E95-55C1-DF5C541FAECE}"/>
              </a:ext>
            </a:extLst>
          </p:cNvPr>
          <p:cNvSpPr txBox="1"/>
          <p:nvPr/>
        </p:nvSpPr>
        <p:spPr>
          <a:xfrm>
            <a:off x="8688286" y="5212301"/>
            <a:ext cx="2836247" cy="830997"/>
          </a:xfrm>
          <a:prstGeom prst="rect">
            <a:avLst/>
          </a:prstGeom>
          <a:solidFill>
            <a:srgbClr val="FFC000"/>
          </a:solidFill>
        </p:spPr>
        <p:txBody>
          <a:bodyPr wrap="square" rtlCol="0">
            <a:spAutoFit/>
          </a:bodyPr>
          <a:lstStyle/>
          <a:p>
            <a:pPr algn="ctr"/>
            <a:r>
              <a:rPr lang="en-US" sz="2400" dirty="0"/>
              <a:t>Treasurer</a:t>
            </a:r>
          </a:p>
          <a:p>
            <a:pPr algn="ctr"/>
            <a:r>
              <a:rPr lang="en-US" sz="2400" dirty="0"/>
              <a:t>Angela Whitworth</a:t>
            </a:r>
          </a:p>
        </p:txBody>
      </p:sp>
      <p:cxnSp>
        <p:nvCxnSpPr>
          <p:cNvPr id="13" name="Straight Connector 12">
            <a:extLst>
              <a:ext uri="{FF2B5EF4-FFF2-40B4-BE49-F238E27FC236}">
                <a16:creationId xmlns:a16="http://schemas.microsoft.com/office/drawing/2014/main" id="{531BEBE2-C62B-B89D-485D-42B421A776F0}"/>
              </a:ext>
            </a:extLst>
          </p:cNvPr>
          <p:cNvCxnSpPr>
            <a:cxnSpLocks/>
          </p:cNvCxnSpPr>
          <p:nvPr/>
        </p:nvCxnSpPr>
        <p:spPr>
          <a:xfrm>
            <a:off x="2994947" y="3779839"/>
            <a:ext cx="1661371" cy="0"/>
          </a:xfrm>
          <a:prstGeom prst="line">
            <a:avLst/>
          </a:prstGeom>
          <a:ln w="34925">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490BAF-511D-89F8-EC2C-E7888F2EE3BE}"/>
              </a:ext>
            </a:extLst>
          </p:cNvPr>
          <p:cNvCxnSpPr>
            <a:cxnSpLocks/>
          </p:cNvCxnSpPr>
          <p:nvPr/>
        </p:nvCxnSpPr>
        <p:spPr>
          <a:xfrm>
            <a:off x="2618796" y="4750260"/>
            <a:ext cx="7487613" cy="13009"/>
          </a:xfrm>
          <a:prstGeom prst="line">
            <a:avLst/>
          </a:prstGeom>
          <a:ln w="25400"/>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E7147BDB-EFB9-DF20-7CAC-0A2B0F73DF26}"/>
              </a:ext>
            </a:extLst>
          </p:cNvPr>
          <p:cNvCxnSpPr>
            <a:cxnSpLocks/>
          </p:cNvCxnSpPr>
          <p:nvPr/>
        </p:nvCxnSpPr>
        <p:spPr>
          <a:xfrm>
            <a:off x="2618796" y="4750260"/>
            <a:ext cx="0" cy="46204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82A9FA4-9A8A-D8F4-A5A9-54F32DA5EC50}"/>
              </a:ext>
            </a:extLst>
          </p:cNvPr>
          <p:cNvCxnSpPr>
            <a:cxnSpLocks/>
          </p:cNvCxnSpPr>
          <p:nvPr/>
        </p:nvCxnSpPr>
        <p:spPr>
          <a:xfrm>
            <a:off x="6270193" y="4750260"/>
            <a:ext cx="0" cy="46527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DE8471D-D223-9626-592A-A4D1E349A30B}"/>
              </a:ext>
            </a:extLst>
          </p:cNvPr>
          <p:cNvCxnSpPr>
            <a:cxnSpLocks/>
            <a:endCxn id="12" idx="0"/>
          </p:cNvCxnSpPr>
          <p:nvPr/>
        </p:nvCxnSpPr>
        <p:spPr>
          <a:xfrm>
            <a:off x="10106410" y="4763269"/>
            <a:ext cx="0" cy="44903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4F7345D-10CD-96F9-5527-83512008C4D2}"/>
              </a:ext>
            </a:extLst>
          </p:cNvPr>
          <p:cNvCxnSpPr>
            <a:cxnSpLocks/>
          </p:cNvCxnSpPr>
          <p:nvPr/>
        </p:nvCxnSpPr>
        <p:spPr>
          <a:xfrm>
            <a:off x="6270193" y="4287670"/>
            <a:ext cx="0" cy="462590"/>
          </a:xfrm>
          <a:prstGeom prst="line">
            <a:avLst/>
          </a:prstGeom>
          <a:ln w="25400"/>
        </p:spPr>
        <p:style>
          <a:lnRef idx="1">
            <a:schemeClr val="accent2"/>
          </a:lnRef>
          <a:fillRef idx="0">
            <a:schemeClr val="accent2"/>
          </a:fillRef>
          <a:effectRef idx="0">
            <a:schemeClr val="accent2"/>
          </a:effectRef>
          <a:fontRef idx="minor">
            <a:schemeClr val="tx1"/>
          </a:fontRef>
        </p:style>
      </p:cxnSp>
      <p:cxnSp>
        <p:nvCxnSpPr>
          <p:cNvPr id="19" name="Straight Connector 18">
            <a:extLst>
              <a:ext uri="{FF2B5EF4-FFF2-40B4-BE49-F238E27FC236}">
                <a16:creationId xmlns:a16="http://schemas.microsoft.com/office/drawing/2014/main" id="{C1DB88E2-17B1-8F17-CCE4-BC7C31D6DE8A}"/>
              </a:ext>
            </a:extLst>
          </p:cNvPr>
          <p:cNvCxnSpPr>
            <a:cxnSpLocks/>
            <a:endCxn id="9" idx="0"/>
          </p:cNvCxnSpPr>
          <p:nvPr/>
        </p:nvCxnSpPr>
        <p:spPr>
          <a:xfrm flipH="1">
            <a:off x="6270193" y="2901760"/>
            <a:ext cx="2944" cy="568472"/>
          </a:xfrm>
          <a:prstGeom prst="line">
            <a:avLst/>
          </a:prstGeom>
          <a:ln w="25400"/>
        </p:spPr>
        <p:style>
          <a:lnRef idx="1">
            <a:schemeClr val="accent2"/>
          </a:lnRef>
          <a:fillRef idx="0">
            <a:schemeClr val="accent2"/>
          </a:fillRef>
          <a:effectRef idx="0">
            <a:schemeClr val="accent2"/>
          </a:effectRef>
          <a:fontRef idx="minor">
            <a:schemeClr val="tx1"/>
          </a:fontRef>
        </p:style>
      </p:cxnSp>
      <p:sp>
        <p:nvSpPr>
          <p:cNvPr id="2" name="TextBox 1">
            <a:extLst>
              <a:ext uri="{FF2B5EF4-FFF2-40B4-BE49-F238E27FC236}">
                <a16:creationId xmlns:a16="http://schemas.microsoft.com/office/drawing/2014/main" id="{3EAE9CE4-9231-1110-33F9-97CFFCCCB2D3}"/>
              </a:ext>
            </a:extLst>
          </p:cNvPr>
          <p:cNvSpPr txBox="1"/>
          <p:nvPr/>
        </p:nvSpPr>
        <p:spPr>
          <a:xfrm>
            <a:off x="603787" y="2417716"/>
            <a:ext cx="2391159" cy="461665"/>
          </a:xfrm>
          <a:prstGeom prst="rect">
            <a:avLst/>
          </a:prstGeom>
          <a:solidFill>
            <a:schemeClr val="accent3">
              <a:lumMod val="60000"/>
              <a:lumOff val="40000"/>
            </a:schemeClr>
          </a:solidFill>
        </p:spPr>
        <p:txBody>
          <a:bodyPr wrap="square" rtlCol="0">
            <a:spAutoFit/>
          </a:bodyPr>
          <a:lstStyle/>
          <a:p>
            <a:pPr algn="ctr"/>
            <a:r>
              <a:rPr lang="en-US" sz="2400" dirty="0"/>
              <a:t>Governor</a:t>
            </a:r>
          </a:p>
        </p:txBody>
      </p:sp>
      <p:cxnSp>
        <p:nvCxnSpPr>
          <p:cNvPr id="5" name="Straight Connector 4">
            <a:extLst>
              <a:ext uri="{FF2B5EF4-FFF2-40B4-BE49-F238E27FC236}">
                <a16:creationId xmlns:a16="http://schemas.microsoft.com/office/drawing/2014/main" id="{37B42D72-AD33-362D-97B0-BA1407D52286}"/>
              </a:ext>
            </a:extLst>
          </p:cNvPr>
          <p:cNvCxnSpPr>
            <a:stCxn id="2" idx="2"/>
            <a:endCxn id="6" idx="0"/>
          </p:cNvCxnSpPr>
          <p:nvPr/>
        </p:nvCxnSpPr>
        <p:spPr>
          <a:xfrm>
            <a:off x="1799367" y="2879381"/>
            <a:ext cx="1" cy="310132"/>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A64B6588-9B1B-4EDF-DFD6-9F8653B20069}"/>
              </a:ext>
            </a:extLst>
          </p:cNvPr>
          <p:cNvSpPr txBox="1"/>
          <p:nvPr/>
        </p:nvSpPr>
        <p:spPr>
          <a:xfrm>
            <a:off x="4509254" y="1678054"/>
            <a:ext cx="3521878" cy="461665"/>
          </a:xfrm>
          <a:prstGeom prst="rect">
            <a:avLst/>
          </a:prstGeom>
          <a:solidFill>
            <a:srgbClr val="00B0F0">
              <a:alpha val="32000"/>
            </a:srgbClr>
          </a:solidFill>
        </p:spPr>
        <p:txBody>
          <a:bodyPr wrap="square" rtlCol="0">
            <a:spAutoFit/>
          </a:bodyPr>
          <a:lstStyle/>
          <a:p>
            <a:pPr algn="ctr"/>
            <a:r>
              <a:rPr lang="en-US" sz="2400" dirty="0"/>
              <a:t>People</a:t>
            </a:r>
          </a:p>
        </p:txBody>
      </p:sp>
      <p:cxnSp>
        <p:nvCxnSpPr>
          <p:cNvPr id="20" name="Straight Connector 19">
            <a:extLst>
              <a:ext uri="{FF2B5EF4-FFF2-40B4-BE49-F238E27FC236}">
                <a16:creationId xmlns:a16="http://schemas.microsoft.com/office/drawing/2014/main" id="{21C7378D-1E22-B2D0-295B-EFE1757DD29B}"/>
              </a:ext>
            </a:extLst>
          </p:cNvPr>
          <p:cNvCxnSpPr>
            <a:cxnSpLocks/>
          </p:cNvCxnSpPr>
          <p:nvPr/>
        </p:nvCxnSpPr>
        <p:spPr>
          <a:xfrm>
            <a:off x="6270193" y="2139719"/>
            <a:ext cx="0" cy="337640"/>
          </a:xfrm>
          <a:prstGeom prst="line">
            <a:avLst/>
          </a:prstGeom>
          <a:ln w="25400"/>
        </p:spPr>
        <p:style>
          <a:lnRef idx="1">
            <a:schemeClr val="accent2"/>
          </a:lnRef>
          <a:fillRef idx="0">
            <a:schemeClr val="accent2"/>
          </a:fillRef>
          <a:effectRef idx="0">
            <a:schemeClr val="accent2"/>
          </a:effectRef>
          <a:fontRef idx="minor">
            <a:schemeClr val="tx1"/>
          </a:fontRef>
        </p:style>
      </p:cxnSp>
      <p:cxnSp>
        <p:nvCxnSpPr>
          <p:cNvPr id="22" name="Straight Connector 21">
            <a:extLst>
              <a:ext uri="{FF2B5EF4-FFF2-40B4-BE49-F238E27FC236}">
                <a16:creationId xmlns:a16="http://schemas.microsoft.com/office/drawing/2014/main" id="{1DA225CC-98CA-F836-91ED-023531554812}"/>
              </a:ext>
            </a:extLst>
          </p:cNvPr>
          <p:cNvCxnSpPr>
            <a:cxnSpLocks/>
          </p:cNvCxnSpPr>
          <p:nvPr/>
        </p:nvCxnSpPr>
        <p:spPr>
          <a:xfrm>
            <a:off x="1799367" y="1908886"/>
            <a:ext cx="0" cy="508830"/>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0068DC67-7DAE-2A32-2954-79E242F7C615}"/>
              </a:ext>
            </a:extLst>
          </p:cNvPr>
          <p:cNvCxnSpPr/>
          <p:nvPr/>
        </p:nvCxnSpPr>
        <p:spPr>
          <a:xfrm>
            <a:off x="1799366" y="1908886"/>
            <a:ext cx="2709888" cy="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7166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89B8EE89-3CDC-B710-096C-226C5D5FB5A2}"/>
              </a:ext>
            </a:extLst>
          </p:cNvPr>
          <p:cNvSpPr>
            <a:spLocks noGrp="1"/>
          </p:cNvSpPr>
          <p:nvPr>
            <p:ph type="title"/>
          </p:nvPr>
        </p:nvSpPr>
        <p:spPr>
          <a:xfrm>
            <a:off x="479394" y="1070800"/>
            <a:ext cx="3939688" cy="5583126"/>
          </a:xfrm>
        </p:spPr>
        <p:txBody>
          <a:bodyPr>
            <a:normAutofit/>
          </a:bodyPr>
          <a:lstStyle/>
          <a:p>
            <a:pPr algn="r"/>
            <a:r>
              <a:rPr lang="en-US" sz="5000" dirty="0"/>
              <a:t>Commissioner</a:t>
            </a: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1C36C63-7681-8A99-CBEE-626D949123AE}"/>
              </a:ext>
            </a:extLst>
          </p:cNvPr>
          <p:cNvGrpSpPr/>
          <p:nvPr/>
        </p:nvGrpSpPr>
        <p:grpSpPr>
          <a:xfrm>
            <a:off x="5108535" y="1071482"/>
            <a:ext cx="6245265" cy="1596566"/>
            <a:chOff x="5108535" y="1071482"/>
            <a:chExt cx="6245265" cy="1596566"/>
          </a:xfrm>
        </p:grpSpPr>
        <p:sp>
          <p:nvSpPr>
            <p:cNvPr id="4" name="Rectangle: Rounded Corners 3">
              <a:extLst>
                <a:ext uri="{FF2B5EF4-FFF2-40B4-BE49-F238E27FC236}">
                  <a16:creationId xmlns:a16="http://schemas.microsoft.com/office/drawing/2014/main" id="{AAA48D6E-F75C-5D0E-BCC3-95B8DDFCA6CB}"/>
                </a:ext>
              </a:extLst>
            </p:cNvPr>
            <p:cNvSpPr/>
            <p:nvPr/>
          </p:nvSpPr>
          <p:spPr>
            <a:xfrm>
              <a:off x="5108535" y="1071482"/>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Rectangle 5" descr="Captain">
              <a:extLst>
                <a:ext uri="{FF2B5EF4-FFF2-40B4-BE49-F238E27FC236}">
                  <a16:creationId xmlns:a16="http://schemas.microsoft.com/office/drawing/2014/main" id="{BBC0EA68-38CD-8AA7-7DF6-21EB52B11684}"/>
                </a:ext>
              </a:extLst>
            </p:cNvPr>
            <p:cNvSpPr/>
            <p:nvPr/>
          </p:nvSpPr>
          <p:spPr>
            <a:xfrm>
              <a:off x="5591496" y="1419558"/>
              <a:ext cx="878111" cy="87811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DC176D43-3CAD-72F0-9A22-8D416EE8A4F6}"/>
                </a:ext>
              </a:extLst>
            </p:cNvPr>
            <p:cNvSpPr/>
            <p:nvPr/>
          </p:nvSpPr>
          <p:spPr>
            <a:xfrm>
              <a:off x="6952569" y="1071482"/>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Russell McMurray is the GDOT Commissioner</a:t>
              </a:r>
            </a:p>
          </p:txBody>
        </p:sp>
      </p:grpSp>
      <p:grpSp>
        <p:nvGrpSpPr>
          <p:cNvPr id="17" name="Group 16">
            <a:extLst>
              <a:ext uri="{FF2B5EF4-FFF2-40B4-BE49-F238E27FC236}">
                <a16:creationId xmlns:a16="http://schemas.microsoft.com/office/drawing/2014/main" id="{9335FF30-9666-0094-3D32-C5268A6AD2A2}"/>
              </a:ext>
            </a:extLst>
          </p:cNvPr>
          <p:cNvGrpSpPr/>
          <p:nvPr/>
        </p:nvGrpSpPr>
        <p:grpSpPr>
          <a:xfrm>
            <a:off x="5108535" y="3067190"/>
            <a:ext cx="6245265" cy="1596566"/>
            <a:chOff x="5108535" y="3067190"/>
            <a:chExt cx="6245265" cy="1596566"/>
          </a:xfrm>
        </p:grpSpPr>
        <p:sp>
          <p:nvSpPr>
            <p:cNvPr id="8" name="Rectangle: Rounded Corners 7">
              <a:extLst>
                <a:ext uri="{FF2B5EF4-FFF2-40B4-BE49-F238E27FC236}">
                  <a16:creationId xmlns:a16="http://schemas.microsoft.com/office/drawing/2014/main" id="{D363D64B-C380-ED05-E471-A652F01DA36F}"/>
                </a:ext>
              </a:extLst>
            </p:cNvPr>
            <p:cNvSpPr/>
            <p:nvPr/>
          </p:nvSpPr>
          <p:spPr>
            <a:xfrm>
              <a:off x="5108535" y="3067190"/>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Rectangle 9" descr="Eye">
              <a:extLst>
                <a:ext uri="{FF2B5EF4-FFF2-40B4-BE49-F238E27FC236}">
                  <a16:creationId xmlns:a16="http://schemas.microsoft.com/office/drawing/2014/main" id="{3B61F39F-7D97-B344-7093-FF892287AD6D}"/>
                </a:ext>
              </a:extLst>
            </p:cNvPr>
            <p:cNvSpPr/>
            <p:nvPr/>
          </p:nvSpPr>
          <p:spPr>
            <a:xfrm>
              <a:off x="5591496" y="3426417"/>
              <a:ext cx="878111" cy="87811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12" name="Freeform: Shape 11">
              <a:extLst>
                <a:ext uri="{FF2B5EF4-FFF2-40B4-BE49-F238E27FC236}">
                  <a16:creationId xmlns:a16="http://schemas.microsoft.com/office/drawing/2014/main" id="{EECD0A8D-9C96-4A01-35C2-82FBB735C3FC}"/>
                </a:ext>
              </a:extLst>
            </p:cNvPr>
            <p:cNvSpPr/>
            <p:nvPr/>
          </p:nvSpPr>
          <p:spPr>
            <a:xfrm>
              <a:off x="6952569" y="3067190"/>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Sets the vision and direction for GDOT</a:t>
              </a:r>
            </a:p>
          </p:txBody>
        </p:sp>
      </p:grpSp>
      <p:grpSp>
        <p:nvGrpSpPr>
          <p:cNvPr id="18" name="Group 17">
            <a:extLst>
              <a:ext uri="{FF2B5EF4-FFF2-40B4-BE49-F238E27FC236}">
                <a16:creationId xmlns:a16="http://schemas.microsoft.com/office/drawing/2014/main" id="{FD44C622-9780-4A32-FDD4-0E8C24E759F3}"/>
              </a:ext>
            </a:extLst>
          </p:cNvPr>
          <p:cNvGrpSpPr/>
          <p:nvPr/>
        </p:nvGrpSpPr>
        <p:grpSpPr>
          <a:xfrm>
            <a:off x="5108535" y="5062898"/>
            <a:ext cx="6245265" cy="1596566"/>
            <a:chOff x="5108535" y="5062898"/>
            <a:chExt cx="6245265" cy="1596566"/>
          </a:xfrm>
        </p:grpSpPr>
        <p:sp>
          <p:nvSpPr>
            <p:cNvPr id="13" name="Rectangle: Rounded Corners 12">
              <a:extLst>
                <a:ext uri="{FF2B5EF4-FFF2-40B4-BE49-F238E27FC236}">
                  <a16:creationId xmlns:a16="http://schemas.microsoft.com/office/drawing/2014/main" id="{C0526CC7-25A9-0D58-C642-261E21CD3ED4}"/>
                </a:ext>
              </a:extLst>
            </p:cNvPr>
            <p:cNvSpPr/>
            <p:nvPr/>
          </p:nvSpPr>
          <p:spPr>
            <a:xfrm>
              <a:off x="5108535" y="5062898"/>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Rectangle 13" descr="Money">
              <a:extLst>
                <a:ext uri="{FF2B5EF4-FFF2-40B4-BE49-F238E27FC236}">
                  <a16:creationId xmlns:a16="http://schemas.microsoft.com/office/drawing/2014/main" id="{6505E977-C68A-7126-1A2F-6C00F0D96683}"/>
                </a:ext>
              </a:extLst>
            </p:cNvPr>
            <p:cNvSpPr/>
            <p:nvPr/>
          </p:nvSpPr>
          <p:spPr>
            <a:xfrm>
              <a:off x="5591496" y="5422125"/>
              <a:ext cx="878111" cy="878111"/>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
          <p:nvSpPr>
            <p:cNvPr id="15" name="Freeform: Shape 14">
              <a:extLst>
                <a:ext uri="{FF2B5EF4-FFF2-40B4-BE49-F238E27FC236}">
                  <a16:creationId xmlns:a16="http://schemas.microsoft.com/office/drawing/2014/main" id="{5D1365E7-76AF-2BE3-848A-01DCAD5D023A}"/>
                </a:ext>
              </a:extLst>
            </p:cNvPr>
            <p:cNvSpPr/>
            <p:nvPr/>
          </p:nvSpPr>
          <p:spPr>
            <a:xfrm>
              <a:off x="6952569" y="5062898"/>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Manages a multi-billion dollar budget</a:t>
              </a:r>
            </a:p>
          </p:txBody>
        </p:sp>
      </p:grpSp>
    </p:spTree>
    <p:extLst>
      <p:ext uri="{BB962C8B-B14F-4D97-AF65-F5344CB8AC3E}">
        <p14:creationId xmlns:p14="http://schemas.microsoft.com/office/powerpoint/2010/main" val="4006899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89B8EE89-3CDC-B710-096C-226C5D5FB5A2}"/>
              </a:ext>
            </a:extLst>
          </p:cNvPr>
          <p:cNvSpPr>
            <a:spLocks noGrp="1"/>
          </p:cNvSpPr>
          <p:nvPr>
            <p:ph type="title"/>
          </p:nvPr>
        </p:nvSpPr>
        <p:spPr>
          <a:xfrm>
            <a:off x="479394" y="1070800"/>
            <a:ext cx="3939688" cy="5583126"/>
          </a:xfrm>
        </p:spPr>
        <p:txBody>
          <a:bodyPr>
            <a:normAutofit/>
          </a:bodyPr>
          <a:lstStyle/>
          <a:p>
            <a:pPr algn="r"/>
            <a:r>
              <a:rPr lang="en-US" sz="5000" dirty="0"/>
              <a:t>Deputy Commissioner</a:t>
            </a: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1C36C63-7681-8A99-CBEE-626D949123AE}"/>
              </a:ext>
            </a:extLst>
          </p:cNvPr>
          <p:cNvGrpSpPr/>
          <p:nvPr/>
        </p:nvGrpSpPr>
        <p:grpSpPr>
          <a:xfrm>
            <a:off x="5108535" y="1071482"/>
            <a:ext cx="6245265" cy="1596566"/>
            <a:chOff x="5108535" y="1071482"/>
            <a:chExt cx="6245265" cy="1596566"/>
          </a:xfrm>
        </p:grpSpPr>
        <p:sp>
          <p:nvSpPr>
            <p:cNvPr id="4" name="Rectangle: Rounded Corners 3">
              <a:extLst>
                <a:ext uri="{FF2B5EF4-FFF2-40B4-BE49-F238E27FC236}">
                  <a16:creationId xmlns:a16="http://schemas.microsoft.com/office/drawing/2014/main" id="{AAA48D6E-F75C-5D0E-BCC3-95B8DDFCA6CB}"/>
                </a:ext>
              </a:extLst>
            </p:cNvPr>
            <p:cNvSpPr/>
            <p:nvPr/>
          </p:nvSpPr>
          <p:spPr>
            <a:xfrm>
              <a:off x="5108535" y="1071482"/>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Rectangle 5" descr="Captain">
              <a:extLst>
                <a:ext uri="{FF2B5EF4-FFF2-40B4-BE49-F238E27FC236}">
                  <a16:creationId xmlns:a16="http://schemas.microsoft.com/office/drawing/2014/main" id="{BBC0EA68-38CD-8AA7-7DF6-21EB52B11684}"/>
                </a:ext>
              </a:extLst>
            </p:cNvPr>
            <p:cNvSpPr/>
            <p:nvPr/>
          </p:nvSpPr>
          <p:spPr>
            <a:xfrm>
              <a:off x="5591496" y="1419558"/>
              <a:ext cx="878111" cy="87811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DC176D43-3CAD-72F0-9A22-8D416EE8A4F6}"/>
                </a:ext>
              </a:extLst>
            </p:cNvPr>
            <p:cNvSpPr/>
            <p:nvPr/>
          </p:nvSpPr>
          <p:spPr>
            <a:xfrm>
              <a:off x="6952569" y="1071482"/>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Andrew Heath is the Deputy Commissioner</a:t>
              </a:r>
            </a:p>
          </p:txBody>
        </p:sp>
      </p:grpSp>
      <p:grpSp>
        <p:nvGrpSpPr>
          <p:cNvPr id="3" name="Group 2">
            <a:extLst>
              <a:ext uri="{FF2B5EF4-FFF2-40B4-BE49-F238E27FC236}">
                <a16:creationId xmlns:a16="http://schemas.microsoft.com/office/drawing/2014/main" id="{B12F3DB5-613F-86E6-E7EC-CEE0E27B2DB3}"/>
              </a:ext>
            </a:extLst>
          </p:cNvPr>
          <p:cNvGrpSpPr/>
          <p:nvPr/>
        </p:nvGrpSpPr>
        <p:grpSpPr>
          <a:xfrm>
            <a:off x="5124731" y="3067190"/>
            <a:ext cx="6245265" cy="1596566"/>
            <a:chOff x="5124731" y="3067190"/>
            <a:chExt cx="6245265" cy="1596566"/>
          </a:xfrm>
        </p:grpSpPr>
        <p:sp>
          <p:nvSpPr>
            <p:cNvPr id="8" name="Rectangle: Rounded Corners 7">
              <a:extLst>
                <a:ext uri="{FF2B5EF4-FFF2-40B4-BE49-F238E27FC236}">
                  <a16:creationId xmlns:a16="http://schemas.microsoft.com/office/drawing/2014/main" id="{D363D64B-C380-ED05-E471-A652F01DA36F}"/>
                </a:ext>
              </a:extLst>
            </p:cNvPr>
            <p:cNvSpPr/>
            <p:nvPr/>
          </p:nvSpPr>
          <p:spPr>
            <a:xfrm>
              <a:off x="5124731" y="3067190"/>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EECD0A8D-9C96-4A01-35C2-82FBB735C3FC}"/>
                </a:ext>
              </a:extLst>
            </p:cNvPr>
            <p:cNvSpPr/>
            <p:nvPr/>
          </p:nvSpPr>
          <p:spPr>
            <a:xfrm>
              <a:off x="6952569" y="3067190"/>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Supports the Commissioner</a:t>
              </a:r>
            </a:p>
          </p:txBody>
        </p:sp>
        <p:pic>
          <p:nvPicPr>
            <p:cNvPr id="19" name="Graphic 18" descr="Open hand with solid fill">
              <a:extLst>
                <a:ext uri="{FF2B5EF4-FFF2-40B4-BE49-F238E27FC236}">
                  <a16:creationId xmlns:a16="http://schemas.microsoft.com/office/drawing/2014/main" id="{136C1B7F-F318-2D50-C050-71FFB34EF1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91496" y="3437313"/>
              <a:ext cx="914400" cy="914400"/>
            </a:xfrm>
            <a:prstGeom prst="rect">
              <a:avLst/>
            </a:prstGeom>
          </p:spPr>
        </p:pic>
      </p:grpSp>
      <p:grpSp>
        <p:nvGrpSpPr>
          <p:cNvPr id="10" name="Group 9">
            <a:extLst>
              <a:ext uri="{FF2B5EF4-FFF2-40B4-BE49-F238E27FC236}">
                <a16:creationId xmlns:a16="http://schemas.microsoft.com/office/drawing/2014/main" id="{A468CC10-0AD4-6604-363C-BE02DE431308}"/>
              </a:ext>
            </a:extLst>
          </p:cNvPr>
          <p:cNvGrpSpPr/>
          <p:nvPr/>
        </p:nvGrpSpPr>
        <p:grpSpPr>
          <a:xfrm>
            <a:off x="5108535" y="5021763"/>
            <a:ext cx="6245265" cy="1637701"/>
            <a:chOff x="5108535" y="5021763"/>
            <a:chExt cx="6245265" cy="1637701"/>
          </a:xfrm>
        </p:grpSpPr>
        <p:sp>
          <p:nvSpPr>
            <p:cNvPr id="13" name="Rectangle: Rounded Corners 12">
              <a:extLst>
                <a:ext uri="{FF2B5EF4-FFF2-40B4-BE49-F238E27FC236}">
                  <a16:creationId xmlns:a16="http://schemas.microsoft.com/office/drawing/2014/main" id="{C0526CC7-25A9-0D58-C642-261E21CD3ED4}"/>
                </a:ext>
              </a:extLst>
            </p:cNvPr>
            <p:cNvSpPr/>
            <p:nvPr/>
          </p:nvSpPr>
          <p:spPr>
            <a:xfrm>
              <a:off x="5108535" y="5021763"/>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5" name="Freeform: Shape 14">
              <a:extLst>
                <a:ext uri="{FF2B5EF4-FFF2-40B4-BE49-F238E27FC236}">
                  <a16:creationId xmlns:a16="http://schemas.microsoft.com/office/drawing/2014/main" id="{5D1365E7-76AF-2BE3-848A-01DCAD5D023A}"/>
                </a:ext>
              </a:extLst>
            </p:cNvPr>
            <p:cNvSpPr/>
            <p:nvPr/>
          </p:nvSpPr>
          <p:spPr>
            <a:xfrm>
              <a:off x="6952569" y="5062898"/>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dirty="0"/>
                <a:t>O</a:t>
              </a:r>
              <a:r>
                <a:rPr lang="en-US" sz="2800" kern="1200" dirty="0"/>
                <a:t>versees communications, IT, procurement, GDOT Districts, general counsel, and local grants</a:t>
              </a:r>
            </a:p>
          </p:txBody>
        </p:sp>
        <p:pic>
          <p:nvPicPr>
            <p:cNvPr id="21" name="Graphic 20" descr="Eye with solid fill">
              <a:extLst>
                <a:ext uri="{FF2B5EF4-FFF2-40B4-BE49-F238E27FC236}">
                  <a16:creationId xmlns:a16="http://schemas.microsoft.com/office/drawing/2014/main" id="{7639E633-ABD1-2611-6A4D-929CC8560C9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35705" y="5403981"/>
              <a:ext cx="914400" cy="914400"/>
            </a:xfrm>
            <a:prstGeom prst="rect">
              <a:avLst/>
            </a:prstGeom>
          </p:spPr>
        </p:pic>
      </p:grpSp>
    </p:spTree>
    <p:extLst>
      <p:ext uri="{BB962C8B-B14F-4D97-AF65-F5344CB8AC3E}">
        <p14:creationId xmlns:p14="http://schemas.microsoft.com/office/powerpoint/2010/main" val="255310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89B8EE89-3CDC-B710-096C-226C5D5FB5A2}"/>
              </a:ext>
            </a:extLst>
          </p:cNvPr>
          <p:cNvSpPr>
            <a:spLocks noGrp="1"/>
          </p:cNvSpPr>
          <p:nvPr>
            <p:ph type="title"/>
          </p:nvPr>
        </p:nvSpPr>
        <p:spPr>
          <a:xfrm>
            <a:off x="479394" y="1070800"/>
            <a:ext cx="3939688" cy="5583126"/>
          </a:xfrm>
        </p:spPr>
        <p:txBody>
          <a:bodyPr>
            <a:normAutofit/>
          </a:bodyPr>
          <a:lstStyle/>
          <a:p>
            <a:pPr algn="r"/>
            <a:r>
              <a:rPr lang="en-US" sz="5000" dirty="0"/>
              <a:t>Chief Engineer</a:t>
            </a: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1C36C63-7681-8A99-CBEE-626D949123AE}"/>
              </a:ext>
            </a:extLst>
          </p:cNvPr>
          <p:cNvGrpSpPr/>
          <p:nvPr/>
        </p:nvGrpSpPr>
        <p:grpSpPr>
          <a:xfrm>
            <a:off x="5108535" y="1071482"/>
            <a:ext cx="6245265" cy="1596566"/>
            <a:chOff x="5108535" y="1071482"/>
            <a:chExt cx="6245265" cy="1596566"/>
          </a:xfrm>
        </p:grpSpPr>
        <p:sp>
          <p:nvSpPr>
            <p:cNvPr id="4" name="Rectangle: Rounded Corners 3">
              <a:extLst>
                <a:ext uri="{FF2B5EF4-FFF2-40B4-BE49-F238E27FC236}">
                  <a16:creationId xmlns:a16="http://schemas.microsoft.com/office/drawing/2014/main" id="{AAA48D6E-F75C-5D0E-BCC3-95B8DDFCA6CB}"/>
                </a:ext>
              </a:extLst>
            </p:cNvPr>
            <p:cNvSpPr/>
            <p:nvPr/>
          </p:nvSpPr>
          <p:spPr>
            <a:xfrm>
              <a:off x="5108535" y="1071482"/>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Rectangle 5" descr="Captain">
              <a:extLst>
                <a:ext uri="{FF2B5EF4-FFF2-40B4-BE49-F238E27FC236}">
                  <a16:creationId xmlns:a16="http://schemas.microsoft.com/office/drawing/2014/main" id="{BBC0EA68-38CD-8AA7-7DF6-21EB52B11684}"/>
                </a:ext>
              </a:extLst>
            </p:cNvPr>
            <p:cNvSpPr/>
            <p:nvPr/>
          </p:nvSpPr>
          <p:spPr>
            <a:xfrm>
              <a:off x="5591496" y="1419558"/>
              <a:ext cx="878111" cy="87811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DC176D43-3CAD-72F0-9A22-8D416EE8A4F6}"/>
                </a:ext>
              </a:extLst>
            </p:cNvPr>
            <p:cNvSpPr/>
            <p:nvPr/>
          </p:nvSpPr>
          <p:spPr>
            <a:xfrm>
              <a:off x="6952569" y="1071482"/>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Meg Pirkle is the Chief Engineer</a:t>
              </a:r>
            </a:p>
          </p:txBody>
        </p:sp>
      </p:grpSp>
      <p:grpSp>
        <p:nvGrpSpPr>
          <p:cNvPr id="17" name="Group 16">
            <a:extLst>
              <a:ext uri="{FF2B5EF4-FFF2-40B4-BE49-F238E27FC236}">
                <a16:creationId xmlns:a16="http://schemas.microsoft.com/office/drawing/2014/main" id="{9335FF30-9666-0094-3D32-C5268A6AD2A2}"/>
              </a:ext>
            </a:extLst>
          </p:cNvPr>
          <p:cNvGrpSpPr/>
          <p:nvPr/>
        </p:nvGrpSpPr>
        <p:grpSpPr>
          <a:xfrm>
            <a:off x="5108534" y="2912346"/>
            <a:ext cx="6245265" cy="1906254"/>
            <a:chOff x="5108535" y="3067190"/>
            <a:chExt cx="6245265" cy="1596566"/>
          </a:xfrm>
        </p:grpSpPr>
        <p:sp>
          <p:nvSpPr>
            <p:cNvPr id="8" name="Rectangle: Rounded Corners 7">
              <a:extLst>
                <a:ext uri="{FF2B5EF4-FFF2-40B4-BE49-F238E27FC236}">
                  <a16:creationId xmlns:a16="http://schemas.microsoft.com/office/drawing/2014/main" id="{D363D64B-C380-ED05-E471-A652F01DA36F}"/>
                </a:ext>
              </a:extLst>
            </p:cNvPr>
            <p:cNvSpPr/>
            <p:nvPr/>
          </p:nvSpPr>
          <p:spPr>
            <a:xfrm>
              <a:off x="5108535" y="3067190"/>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Rectangle 9" descr="Eye">
              <a:extLst>
                <a:ext uri="{FF2B5EF4-FFF2-40B4-BE49-F238E27FC236}">
                  <a16:creationId xmlns:a16="http://schemas.microsoft.com/office/drawing/2014/main" id="{3B61F39F-7D97-B344-7093-FF892287AD6D}"/>
                </a:ext>
              </a:extLst>
            </p:cNvPr>
            <p:cNvSpPr/>
            <p:nvPr/>
          </p:nvSpPr>
          <p:spPr>
            <a:xfrm>
              <a:off x="5591496" y="3426417"/>
              <a:ext cx="878111" cy="87811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12" name="Freeform: Shape 11">
              <a:extLst>
                <a:ext uri="{FF2B5EF4-FFF2-40B4-BE49-F238E27FC236}">
                  <a16:creationId xmlns:a16="http://schemas.microsoft.com/office/drawing/2014/main" id="{EECD0A8D-9C96-4A01-35C2-82FBB735C3FC}"/>
                </a:ext>
              </a:extLst>
            </p:cNvPr>
            <p:cNvSpPr/>
            <p:nvPr/>
          </p:nvSpPr>
          <p:spPr>
            <a:xfrm>
              <a:off x="6952569" y="3067190"/>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400" kern="1200" dirty="0"/>
                <a:t>Oversees engineering services, the divisions of Construction, Engineering, Intermodal, Program Delivery, Permits and Operations</a:t>
              </a:r>
            </a:p>
          </p:txBody>
        </p:sp>
      </p:grpSp>
      <p:grpSp>
        <p:nvGrpSpPr>
          <p:cNvPr id="19" name="Group 18">
            <a:extLst>
              <a:ext uri="{FF2B5EF4-FFF2-40B4-BE49-F238E27FC236}">
                <a16:creationId xmlns:a16="http://schemas.microsoft.com/office/drawing/2014/main" id="{A3E34B81-1CCA-0FC5-E781-88915CCA5732}"/>
              </a:ext>
            </a:extLst>
          </p:cNvPr>
          <p:cNvGrpSpPr/>
          <p:nvPr/>
        </p:nvGrpSpPr>
        <p:grpSpPr>
          <a:xfrm>
            <a:off x="5108535" y="5062898"/>
            <a:ext cx="6245265" cy="1596566"/>
            <a:chOff x="5108535" y="5062898"/>
            <a:chExt cx="6245265" cy="1596566"/>
          </a:xfrm>
        </p:grpSpPr>
        <p:sp>
          <p:nvSpPr>
            <p:cNvPr id="13" name="Rectangle: Rounded Corners 12">
              <a:extLst>
                <a:ext uri="{FF2B5EF4-FFF2-40B4-BE49-F238E27FC236}">
                  <a16:creationId xmlns:a16="http://schemas.microsoft.com/office/drawing/2014/main" id="{C0526CC7-25A9-0D58-C642-261E21CD3ED4}"/>
                </a:ext>
              </a:extLst>
            </p:cNvPr>
            <p:cNvSpPr/>
            <p:nvPr/>
          </p:nvSpPr>
          <p:spPr>
            <a:xfrm>
              <a:off x="5108535" y="5062898"/>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5" name="Freeform: Shape 14">
              <a:extLst>
                <a:ext uri="{FF2B5EF4-FFF2-40B4-BE49-F238E27FC236}">
                  <a16:creationId xmlns:a16="http://schemas.microsoft.com/office/drawing/2014/main" id="{5D1365E7-76AF-2BE3-848A-01DCAD5D023A}"/>
                </a:ext>
              </a:extLst>
            </p:cNvPr>
            <p:cNvSpPr/>
            <p:nvPr/>
          </p:nvSpPr>
          <p:spPr>
            <a:xfrm>
              <a:off x="6952569" y="5062898"/>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dirty="0"/>
                <a:t>Approves</a:t>
              </a:r>
              <a:r>
                <a:rPr lang="en-US" sz="2800" kern="1200" dirty="0"/>
                <a:t> the plans for GDOT designed projects</a:t>
              </a:r>
            </a:p>
          </p:txBody>
        </p:sp>
        <p:pic>
          <p:nvPicPr>
            <p:cNvPr id="5" name="Graphic 4" descr="Signature outline">
              <a:extLst>
                <a:ext uri="{FF2B5EF4-FFF2-40B4-BE49-F238E27FC236}">
                  <a16:creationId xmlns:a16="http://schemas.microsoft.com/office/drawing/2014/main" id="{9E34EB41-63B8-C596-5996-D29C4AFA347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91496" y="5438442"/>
              <a:ext cx="914400" cy="914400"/>
            </a:xfrm>
            <a:prstGeom prst="rect">
              <a:avLst/>
            </a:prstGeom>
          </p:spPr>
        </p:pic>
      </p:grpSp>
    </p:spTree>
    <p:extLst>
      <p:ext uri="{BB962C8B-B14F-4D97-AF65-F5344CB8AC3E}">
        <p14:creationId xmlns:p14="http://schemas.microsoft.com/office/powerpoint/2010/main" val="4727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89B8EE89-3CDC-B710-096C-226C5D5FB5A2}"/>
              </a:ext>
            </a:extLst>
          </p:cNvPr>
          <p:cNvSpPr>
            <a:spLocks noGrp="1"/>
          </p:cNvSpPr>
          <p:nvPr>
            <p:ph type="title"/>
          </p:nvPr>
        </p:nvSpPr>
        <p:spPr>
          <a:xfrm>
            <a:off x="479394" y="1070800"/>
            <a:ext cx="3939688" cy="5583126"/>
          </a:xfrm>
        </p:spPr>
        <p:txBody>
          <a:bodyPr>
            <a:normAutofit/>
          </a:bodyPr>
          <a:lstStyle/>
          <a:p>
            <a:pPr algn="r"/>
            <a:r>
              <a:rPr lang="en-US" sz="5000" dirty="0"/>
              <a:t>Treasurer</a:t>
            </a: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1C36C63-7681-8A99-CBEE-626D949123AE}"/>
              </a:ext>
            </a:extLst>
          </p:cNvPr>
          <p:cNvGrpSpPr/>
          <p:nvPr/>
        </p:nvGrpSpPr>
        <p:grpSpPr>
          <a:xfrm>
            <a:off x="5108535" y="1071482"/>
            <a:ext cx="6245265" cy="1596566"/>
            <a:chOff x="5108535" y="1071482"/>
            <a:chExt cx="6245265" cy="1596566"/>
          </a:xfrm>
        </p:grpSpPr>
        <p:sp>
          <p:nvSpPr>
            <p:cNvPr id="4" name="Rectangle: Rounded Corners 3">
              <a:extLst>
                <a:ext uri="{FF2B5EF4-FFF2-40B4-BE49-F238E27FC236}">
                  <a16:creationId xmlns:a16="http://schemas.microsoft.com/office/drawing/2014/main" id="{AAA48D6E-F75C-5D0E-BCC3-95B8DDFCA6CB}"/>
                </a:ext>
              </a:extLst>
            </p:cNvPr>
            <p:cNvSpPr/>
            <p:nvPr/>
          </p:nvSpPr>
          <p:spPr>
            <a:xfrm>
              <a:off x="5108535" y="1071482"/>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Rectangle 5" descr="Captain">
              <a:extLst>
                <a:ext uri="{FF2B5EF4-FFF2-40B4-BE49-F238E27FC236}">
                  <a16:creationId xmlns:a16="http://schemas.microsoft.com/office/drawing/2014/main" id="{BBC0EA68-38CD-8AA7-7DF6-21EB52B11684}"/>
                </a:ext>
              </a:extLst>
            </p:cNvPr>
            <p:cNvSpPr/>
            <p:nvPr/>
          </p:nvSpPr>
          <p:spPr>
            <a:xfrm>
              <a:off x="5591496" y="1419558"/>
              <a:ext cx="878111" cy="87811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DC176D43-3CAD-72F0-9A22-8D416EE8A4F6}"/>
                </a:ext>
              </a:extLst>
            </p:cNvPr>
            <p:cNvSpPr/>
            <p:nvPr/>
          </p:nvSpPr>
          <p:spPr>
            <a:xfrm>
              <a:off x="6952569" y="1071482"/>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Angela Whitworth is the Treasurer</a:t>
              </a:r>
            </a:p>
          </p:txBody>
        </p:sp>
      </p:grpSp>
      <p:grpSp>
        <p:nvGrpSpPr>
          <p:cNvPr id="17" name="Group 16">
            <a:extLst>
              <a:ext uri="{FF2B5EF4-FFF2-40B4-BE49-F238E27FC236}">
                <a16:creationId xmlns:a16="http://schemas.microsoft.com/office/drawing/2014/main" id="{9335FF30-9666-0094-3D32-C5268A6AD2A2}"/>
              </a:ext>
            </a:extLst>
          </p:cNvPr>
          <p:cNvGrpSpPr/>
          <p:nvPr/>
        </p:nvGrpSpPr>
        <p:grpSpPr>
          <a:xfrm>
            <a:off x="5108534" y="2912346"/>
            <a:ext cx="6245265" cy="1906254"/>
            <a:chOff x="5108535" y="3067190"/>
            <a:chExt cx="6245265" cy="1596566"/>
          </a:xfrm>
        </p:grpSpPr>
        <p:sp>
          <p:nvSpPr>
            <p:cNvPr id="8" name="Rectangle: Rounded Corners 7">
              <a:extLst>
                <a:ext uri="{FF2B5EF4-FFF2-40B4-BE49-F238E27FC236}">
                  <a16:creationId xmlns:a16="http://schemas.microsoft.com/office/drawing/2014/main" id="{D363D64B-C380-ED05-E471-A652F01DA36F}"/>
                </a:ext>
              </a:extLst>
            </p:cNvPr>
            <p:cNvSpPr/>
            <p:nvPr/>
          </p:nvSpPr>
          <p:spPr>
            <a:xfrm>
              <a:off x="5108535" y="3067190"/>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Rectangle 9" descr="Eye">
              <a:extLst>
                <a:ext uri="{FF2B5EF4-FFF2-40B4-BE49-F238E27FC236}">
                  <a16:creationId xmlns:a16="http://schemas.microsoft.com/office/drawing/2014/main" id="{3B61F39F-7D97-B344-7093-FF892287AD6D}"/>
                </a:ext>
              </a:extLst>
            </p:cNvPr>
            <p:cNvSpPr/>
            <p:nvPr/>
          </p:nvSpPr>
          <p:spPr>
            <a:xfrm>
              <a:off x="5591496" y="3426417"/>
              <a:ext cx="878111" cy="87811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12" name="Freeform: Shape 11">
              <a:extLst>
                <a:ext uri="{FF2B5EF4-FFF2-40B4-BE49-F238E27FC236}">
                  <a16:creationId xmlns:a16="http://schemas.microsoft.com/office/drawing/2014/main" id="{EECD0A8D-9C96-4A01-35C2-82FBB735C3FC}"/>
                </a:ext>
              </a:extLst>
            </p:cNvPr>
            <p:cNvSpPr/>
            <p:nvPr/>
          </p:nvSpPr>
          <p:spPr>
            <a:xfrm>
              <a:off x="6952569" y="3067190"/>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kern="1200" dirty="0"/>
                <a:t>GDOT’s Chief Operating Officer &amp; overseas the Financial Division</a:t>
              </a:r>
            </a:p>
          </p:txBody>
        </p:sp>
      </p:grpSp>
      <p:grpSp>
        <p:nvGrpSpPr>
          <p:cNvPr id="18" name="Group 17">
            <a:extLst>
              <a:ext uri="{FF2B5EF4-FFF2-40B4-BE49-F238E27FC236}">
                <a16:creationId xmlns:a16="http://schemas.microsoft.com/office/drawing/2014/main" id="{D40A1BDB-602E-189C-3F1C-E31AF35FAA8E}"/>
              </a:ext>
            </a:extLst>
          </p:cNvPr>
          <p:cNvGrpSpPr/>
          <p:nvPr/>
        </p:nvGrpSpPr>
        <p:grpSpPr>
          <a:xfrm>
            <a:off x="5108535" y="5062898"/>
            <a:ext cx="6245265" cy="1596566"/>
            <a:chOff x="5108535" y="5062898"/>
            <a:chExt cx="6245265" cy="1596566"/>
          </a:xfrm>
        </p:grpSpPr>
        <p:sp>
          <p:nvSpPr>
            <p:cNvPr id="13" name="Rectangle: Rounded Corners 12">
              <a:extLst>
                <a:ext uri="{FF2B5EF4-FFF2-40B4-BE49-F238E27FC236}">
                  <a16:creationId xmlns:a16="http://schemas.microsoft.com/office/drawing/2014/main" id="{C0526CC7-25A9-0D58-C642-261E21CD3ED4}"/>
                </a:ext>
              </a:extLst>
            </p:cNvPr>
            <p:cNvSpPr/>
            <p:nvPr/>
          </p:nvSpPr>
          <p:spPr>
            <a:xfrm>
              <a:off x="5108535" y="5062898"/>
              <a:ext cx="6245265" cy="1596566"/>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5" name="Freeform: Shape 14">
              <a:extLst>
                <a:ext uri="{FF2B5EF4-FFF2-40B4-BE49-F238E27FC236}">
                  <a16:creationId xmlns:a16="http://schemas.microsoft.com/office/drawing/2014/main" id="{5D1365E7-76AF-2BE3-848A-01DCAD5D023A}"/>
                </a:ext>
              </a:extLst>
            </p:cNvPr>
            <p:cNvSpPr/>
            <p:nvPr/>
          </p:nvSpPr>
          <p:spPr>
            <a:xfrm>
              <a:off x="6952569" y="5062898"/>
              <a:ext cx="4401230" cy="1596566"/>
            </a:xfrm>
            <a:custGeom>
              <a:avLst/>
              <a:gdLst>
                <a:gd name="connsiteX0" fmla="*/ 0 w 4401230"/>
                <a:gd name="connsiteY0" fmla="*/ 0 h 1596566"/>
                <a:gd name="connsiteX1" fmla="*/ 4401230 w 4401230"/>
                <a:gd name="connsiteY1" fmla="*/ 0 h 1596566"/>
                <a:gd name="connsiteX2" fmla="*/ 4401230 w 4401230"/>
                <a:gd name="connsiteY2" fmla="*/ 1596566 h 1596566"/>
                <a:gd name="connsiteX3" fmla="*/ 0 w 4401230"/>
                <a:gd name="connsiteY3" fmla="*/ 1596566 h 1596566"/>
                <a:gd name="connsiteX4" fmla="*/ 0 w 4401230"/>
                <a:gd name="connsiteY4" fmla="*/ 0 h 159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1230" h="1596566">
                  <a:moveTo>
                    <a:pt x="0" y="0"/>
                  </a:moveTo>
                  <a:lnTo>
                    <a:pt x="4401230" y="0"/>
                  </a:lnTo>
                  <a:lnTo>
                    <a:pt x="4401230" y="1596566"/>
                  </a:lnTo>
                  <a:lnTo>
                    <a:pt x="0" y="15965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8970" tIns="168970" rIns="168970" bIns="168970" numCol="1" spcCol="1270" anchor="ctr" anchorCtr="0">
              <a:noAutofit/>
            </a:bodyPr>
            <a:lstStyle/>
            <a:p>
              <a:pPr marL="0" lvl="0" indent="0" algn="l" defTabSz="1244600">
                <a:lnSpc>
                  <a:spcPct val="90000"/>
                </a:lnSpc>
                <a:spcBef>
                  <a:spcPct val="0"/>
                </a:spcBef>
                <a:spcAft>
                  <a:spcPct val="35000"/>
                </a:spcAft>
                <a:buNone/>
              </a:pPr>
              <a:r>
                <a:rPr lang="en-US" sz="2800" dirty="0"/>
                <a:t>Develops &amp; maintains the Department’s operating budget</a:t>
              </a:r>
              <a:endParaRPr lang="en-US" sz="2800" kern="1200" dirty="0"/>
            </a:p>
          </p:txBody>
        </p:sp>
        <p:pic>
          <p:nvPicPr>
            <p:cNvPr id="14" name="Graphic 13" descr="Money with solid fill">
              <a:extLst>
                <a:ext uri="{FF2B5EF4-FFF2-40B4-BE49-F238E27FC236}">
                  <a16:creationId xmlns:a16="http://schemas.microsoft.com/office/drawing/2014/main" id="{C24FB946-1431-BA67-444E-A0B1ACEE45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73350" y="5325139"/>
              <a:ext cx="914400" cy="914400"/>
            </a:xfrm>
            <a:prstGeom prst="rect">
              <a:avLst/>
            </a:prstGeom>
          </p:spPr>
        </p:pic>
      </p:grpSp>
    </p:spTree>
    <p:extLst>
      <p:ext uri="{BB962C8B-B14F-4D97-AF65-F5344CB8AC3E}">
        <p14:creationId xmlns:p14="http://schemas.microsoft.com/office/powerpoint/2010/main" val="105472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TM03457452[[fn=Celestial]]</Template>
  <TotalTime>4747</TotalTime>
  <Words>2690</Words>
  <Application>Microsoft Office PowerPoint</Application>
  <PresentationFormat>Widescreen</PresentationFormat>
  <Paragraphs>338</Paragraphs>
  <Slides>33</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Aptos</vt:lpstr>
      <vt:lpstr>Arial</vt:lpstr>
      <vt:lpstr>Calibri</vt:lpstr>
      <vt:lpstr>Calibri Light</vt:lpstr>
      <vt:lpstr>Office 2013 - 2022 Theme</vt:lpstr>
      <vt:lpstr>PowerPoint Presentation</vt:lpstr>
      <vt:lpstr>Learning Objectives</vt:lpstr>
      <vt:lpstr>What Does GDOT Do?</vt:lpstr>
      <vt:lpstr>What Else Does GDOT Do?</vt:lpstr>
      <vt:lpstr>GDOT Executive Management Structure</vt:lpstr>
      <vt:lpstr>Commissioner</vt:lpstr>
      <vt:lpstr>Deputy Commissioner</vt:lpstr>
      <vt:lpstr>Chief Engineer</vt:lpstr>
      <vt:lpstr>Treasurer</vt:lpstr>
      <vt:lpstr>Division of Planning</vt:lpstr>
      <vt:lpstr>GDOT Organizational Structure</vt:lpstr>
      <vt:lpstr>Program Delivery Org Structure</vt:lpstr>
      <vt:lpstr>BASIC GDOT OFFICE STRUCTURE</vt:lpstr>
      <vt:lpstr>OPD OFFICE STRUCTURE</vt:lpstr>
      <vt:lpstr>OPD OFFICE STRUCTURE</vt:lpstr>
      <vt:lpstr>GDOT OFFICE STRUCTURE</vt:lpstr>
      <vt:lpstr>PowerPoint Presentation</vt:lpstr>
      <vt:lpstr>PowerPoint Presentation</vt:lpstr>
      <vt:lpstr>PowerPoint Presentation</vt:lpstr>
      <vt:lpstr>NAVIGATING GDOT OFFICE WEBSITES</vt:lpstr>
      <vt:lpstr>PowerPoint Presentation</vt:lpstr>
      <vt:lpstr>PowerPoint Presentation</vt:lpstr>
      <vt:lpstr>PowerPoint Presentation</vt:lpstr>
      <vt:lpstr>PowerPoint Presentation</vt:lpstr>
      <vt:lpstr>COMMUNICATION GUIDELINES</vt:lpstr>
      <vt:lpstr>COMMUNICATION GUIDELINES</vt:lpstr>
      <vt:lpstr>COMMUNICATION GUIDELINES</vt:lpstr>
      <vt:lpstr>Learning Review </vt:lpstr>
      <vt:lpstr>Learning Review </vt:lpstr>
      <vt:lpstr>Learning Review </vt:lpstr>
      <vt:lpstr>Learning Review </vt:lpstr>
      <vt:lpstr>Learning Review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6</cp:revision>
  <cp:lastPrinted>2024-09-30T01:37:01Z</cp:lastPrinted>
  <dcterms:created xsi:type="dcterms:W3CDTF">2024-07-01T15:38:34Z</dcterms:created>
  <dcterms:modified xsi:type="dcterms:W3CDTF">2025-10-27T23:20:18Z</dcterms:modified>
</cp:coreProperties>
</file>